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0" r:id="rId3"/>
    <p:sldId id="290" r:id="rId4"/>
    <p:sldId id="257" r:id="rId5"/>
    <p:sldId id="275" r:id="rId6"/>
    <p:sldId id="282" r:id="rId7"/>
    <p:sldId id="285" r:id="rId8"/>
    <p:sldId id="287" r:id="rId9"/>
    <p:sldId id="292" r:id="rId10"/>
    <p:sldId id="283" r:id="rId11"/>
    <p:sldId id="28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FF"/>
    <a:srgbClr val="EB5EA1"/>
    <a:srgbClr val="FF99FF"/>
    <a:srgbClr val="FF66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75" autoAdjust="0"/>
  </p:normalViewPr>
  <p:slideViewPr>
    <p:cSldViewPr>
      <p:cViewPr varScale="1">
        <p:scale>
          <a:sx n="107" d="100"/>
          <a:sy n="107" d="100"/>
        </p:scale>
        <p:origin x="-154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5075D-1B9F-4B39-B282-9794BB97510D}" type="doc">
      <dgm:prSet loTypeId="urn:microsoft.com/office/officeart/2005/8/layout/chart3" loCatId="cycle" qsTypeId="urn:microsoft.com/office/officeart/2005/8/quickstyle/simple1" qsCatId="simple" csTypeId="urn:microsoft.com/office/officeart/2005/8/colors/accent2_4" csCatId="accent2" phldr="1"/>
      <dgm:spPr/>
      <dgm:t>
        <a:bodyPr/>
        <a:lstStyle/>
        <a:p>
          <a:endParaRPr lang="en-US"/>
        </a:p>
      </dgm:t>
    </dgm:pt>
    <dgm:pt modelId="{41E1371F-8781-478D-91AB-53A06E819BFC}">
      <dgm:prSet phldrT="[Text]"/>
      <dgm:spPr>
        <a:solidFill>
          <a:srgbClr val="EB5EA1"/>
        </a:solidFill>
      </dgm:spPr>
      <dgm:t>
        <a:bodyPr/>
        <a:lstStyle/>
        <a:p>
          <a:r>
            <a:rPr lang="en-US" dirty="0" smtClean="0"/>
            <a:t>Watch Stories</a:t>
          </a:r>
          <a:endParaRPr lang="en-US" dirty="0"/>
        </a:p>
      </dgm:t>
    </dgm:pt>
    <dgm:pt modelId="{B2649B76-0D4C-4673-8A9C-199D84B99BE6}" type="parTrans" cxnId="{87D9E367-D60C-4824-9D77-915FE889E6F4}">
      <dgm:prSet/>
      <dgm:spPr/>
      <dgm:t>
        <a:bodyPr/>
        <a:lstStyle/>
        <a:p>
          <a:endParaRPr lang="en-US"/>
        </a:p>
      </dgm:t>
    </dgm:pt>
    <dgm:pt modelId="{9EA6C4D3-E0A8-4440-A6B9-AE14572408E5}" type="sibTrans" cxnId="{87D9E367-D60C-4824-9D77-915FE889E6F4}">
      <dgm:prSet/>
      <dgm:spPr/>
      <dgm:t>
        <a:bodyPr/>
        <a:lstStyle/>
        <a:p>
          <a:endParaRPr lang="en-US"/>
        </a:p>
      </dgm:t>
    </dgm:pt>
    <dgm:pt modelId="{DFFE6C15-79AC-4B8C-BC27-F76D3E5AB3AE}">
      <dgm:prSet phldrT="[Text]"/>
      <dgm:spPr>
        <a:solidFill>
          <a:srgbClr val="FFC9FF"/>
        </a:solidFill>
      </dgm:spPr>
      <dgm:t>
        <a:bodyPr/>
        <a:lstStyle/>
        <a:p>
          <a:r>
            <a:rPr lang="en-US" dirty="0" smtClean="0">
              <a:solidFill>
                <a:srgbClr val="EB5EA1"/>
              </a:solidFill>
            </a:rPr>
            <a:t>Share a Story</a:t>
          </a:r>
          <a:endParaRPr lang="en-US" dirty="0">
            <a:solidFill>
              <a:srgbClr val="EB5EA1"/>
            </a:solidFill>
          </a:endParaRPr>
        </a:p>
      </dgm:t>
    </dgm:pt>
    <dgm:pt modelId="{DAB1F5BA-6722-400F-B1C7-E1ED897FB760}" type="parTrans" cxnId="{0801F25B-D275-4941-8764-AF598D781E76}">
      <dgm:prSet/>
      <dgm:spPr/>
      <dgm:t>
        <a:bodyPr/>
        <a:lstStyle/>
        <a:p>
          <a:endParaRPr lang="en-US"/>
        </a:p>
      </dgm:t>
    </dgm:pt>
    <dgm:pt modelId="{1CB45DDF-36C7-4F81-BAB0-BB260DA993CC}" type="sibTrans" cxnId="{0801F25B-D275-4941-8764-AF598D781E76}">
      <dgm:prSet/>
      <dgm:spPr/>
      <dgm:t>
        <a:bodyPr/>
        <a:lstStyle/>
        <a:p>
          <a:endParaRPr lang="en-US"/>
        </a:p>
      </dgm:t>
    </dgm:pt>
    <dgm:pt modelId="{71101B5C-B607-4395-A63D-1E1486E17111}">
      <dgm:prSet phldrT="[Text]"/>
      <dgm:spPr>
        <a:solidFill>
          <a:srgbClr val="FFC9FF"/>
        </a:solidFill>
      </dgm:spPr>
      <dgm:t>
        <a:bodyPr/>
        <a:lstStyle/>
        <a:p>
          <a:r>
            <a:rPr lang="en-US" dirty="0" smtClean="0">
              <a:solidFill>
                <a:srgbClr val="EB5EA1"/>
              </a:solidFill>
            </a:rPr>
            <a:t>Track the Riders</a:t>
          </a:r>
          <a:endParaRPr lang="en-US" dirty="0">
            <a:solidFill>
              <a:srgbClr val="EB5EA1"/>
            </a:solidFill>
          </a:endParaRPr>
        </a:p>
      </dgm:t>
    </dgm:pt>
    <dgm:pt modelId="{E6E5C198-08C2-4C8A-B723-857FCB449382}" type="parTrans" cxnId="{D249B376-6287-4001-B033-BD801D30ADBD}">
      <dgm:prSet/>
      <dgm:spPr/>
      <dgm:t>
        <a:bodyPr/>
        <a:lstStyle/>
        <a:p>
          <a:endParaRPr lang="en-US"/>
        </a:p>
      </dgm:t>
    </dgm:pt>
    <dgm:pt modelId="{7F45F126-5961-4411-80DA-138C7916D1A9}" type="sibTrans" cxnId="{D249B376-6287-4001-B033-BD801D30ADBD}">
      <dgm:prSet/>
      <dgm:spPr/>
      <dgm:t>
        <a:bodyPr/>
        <a:lstStyle/>
        <a:p>
          <a:endParaRPr lang="en-US"/>
        </a:p>
      </dgm:t>
    </dgm:pt>
    <dgm:pt modelId="{45F67662-815F-4D44-A2EB-2C65F904662D}">
      <dgm:prSet phldrT="[Text]"/>
      <dgm:spPr>
        <a:solidFill>
          <a:srgbClr val="EB5EA1"/>
        </a:solidFill>
      </dgm:spPr>
      <dgm:t>
        <a:bodyPr/>
        <a:lstStyle/>
        <a:p>
          <a:r>
            <a:rPr lang="en-US" dirty="0" smtClean="0"/>
            <a:t>Communicate amongst each other</a:t>
          </a:r>
          <a:endParaRPr lang="en-US" dirty="0"/>
        </a:p>
      </dgm:t>
    </dgm:pt>
    <dgm:pt modelId="{9E9424AB-C45E-421F-B266-DD93883AA990}" type="parTrans" cxnId="{67A5CBEC-501A-4A99-90B0-A104A07B2E58}">
      <dgm:prSet/>
      <dgm:spPr/>
      <dgm:t>
        <a:bodyPr/>
        <a:lstStyle/>
        <a:p>
          <a:endParaRPr lang="en-US"/>
        </a:p>
      </dgm:t>
    </dgm:pt>
    <dgm:pt modelId="{AA4230CF-ADB5-40A1-85BD-04ADB35C0E85}" type="sibTrans" cxnId="{67A5CBEC-501A-4A99-90B0-A104A07B2E58}">
      <dgm:prSet/>
      <dgm:spPr/>
      <dgm:t>
        <a:bodyPr/>
        <a:lstStyle/>
        <a:p>
          <a:endParaRPr lang="en-US"/>
        </a:p>
      </dgm:t>
    </dgm:pt>
    <dgm:pt modelId="{30823B3E-702E-4978-85CF-C9EB9ECA1C6B}">
      <dgm:prSet phldrT="[Text]"/>
      <dgm:spPr>
        <a:solidFill>
          <a:srgbClr val="EB5EA1"/>
        </a:solidFill>
      </dgm:spPr>
      <dgm:t>
        <a:bodyPr/>
        <a:lstStyle/>
        <a:p>
          <a:r>
            <a:rPr lang="en-US" dirty="0" smtClean="0"/>
            <a:t>Make a Donation</a:t>
          </a:r>
          <a:endParaRPr lang="en-US" dirty="0"/>
        </a:p>
      </dgm:t>
    </dgm:pt>
    <dgm:pt modelId="{DBE7CCDD-648F-408C-9DA3-B92791A8244E}" type="parTrans" cxnId="{ED96A834-8D1D-4FFA-905D-F93A13518221}">
      <dgm:prSet/>
      <dgm:spPr/>
      <dgm:t>
        <a:bodyPr/>
        <a:lstStyle/>
        <a:p>
          <a:endParaRPr lang="en-US"/>
        </a:p>
      </dgm:t>
    </dgm:pt>
    <dgm:pt modelId="{EEC416B7-BFFA-4EC0-992E-6CF89BA80BF7}" type="sibTrans" cxnId="{ED96A834-8D1D-4FFA-905D-F93A13518221}">
      <dgm:prSet/>
      <dgm:spPr/>
      <dgm:t>
        <a:bodyPr/>
        <a:lstStyle/>
        <a:p>
          <a:endParaRPr lang="en-US"/>
        </a:p>
      </dgm:t>
    </dgm:pt>
    <dgm:pt modelId="{EF3D2BA5-7FC6-4DE8-B7FD-8B01D3B0888F}" type="pres">
      <dgm:prSet presAssocID="{BE75075D-1B9F-4B39-B282-9794BB97510D}" presName="compositeShape" presStyleCnt="0">
        <dgm:presLayoutVars>
          <dgm:chMax val="7"/>
          <dgm:dir/>
          <dgm:resizeHandles val="exact"/>
        </dgm:presLayoutVars>
      </dgm:prSet>
      <dgm:spPr/>
      <dgm:t>
        <a:bodyPr/>
        <a:lstStyle/>
        <a:p>
          <a:endParaRPr lang="en-US"/>
        </a:p>
      </dgm:t>
    </dgm:pt>
    <dgm:pt modelId="{E10B2499-45A0-43C9-BFD6-D64B5643B505}" type="pres">
      <dgm:prSet presAssocID="{BE75075D-1B9F-4B39-B282-9794BB97510D}" presName="wedge1" presStyleLbl="node1" presStyleIdx="0" presStyleCnt="5"/>
      <dgm:spPr/>
      <dgm:t>
        <a:bodyPr/>
        <a:lstStyle/>
        <a:p>
          <a:endParaRPr lang="en-US"/>
        </a:p>
      </dgm:t>
    </dgm:pt>
    <dgm:pt modelId="{B9877D03-BBC5-4E00-97D9-5A8A7A9DBCE1}" type="pres">
      <dgm:prSet presAssocID="{BE75075D-1B9F-4B39-B282-9794BB97510D}" presName="wedge1Tx" presStyleLbl="node1" presStyleIdx="0" presStyleCnt="5">
        <dgm:presLayoutVars>
          <dgm:chMax val="0"/>
          <dgm:chPref val="0"/>
          <dgm:bulletEnabled val="1"/>
        </dgm:presLayoutVars>
      </dgm:prSet>
      <dgm:spPr/>
      <dgm:t>
        <a:bodyPr/>
        <a:lstStyle/>
        <a:p>
          <a:endParaRPr lang="en-US"/>
        </a:p>
      </dgm:t>
    </dgm:pt>
    <dgm:pt modelId="{17D13755-33D8-4F0F-97B3-71EDD2B0889E}" type="pres">
      <dgm:prSet presAssocID="{BE75075D-1B9F-4B39-B282-9794BB97510D}" presName="wedge2" presStyleLbl="node1" presStyleIdx="1" presStyleCnt="5"/>
      <dgm:spPr/>
      <dgm:t>
        <a:bodyPr/>
        <a:lstStyle/>
        <a:p>
          <a:endParaRPr lang="en-US"/>
        </a:p>
      </dgm:t>
    </dgm:pt>
    <dgm:pt modelId="{70922796-371A-434E-9503-60A783003584}" type="pres">
      <dgm:prSet presAssocID="{BE75075D-1B9F-4B39-B282-9794BB97510D}" presName="wedge2Tx" presStyleLbl="node1" presStyleIdx="1" presStyleCnt="5">
        <dgm:presLayoutVars>
          <dgm:chMax val="0"/>
          <dgm:chPref val="0"/>
          <dgm:bulletEnabled val="1"/>
        </dgm:presLayoutVars>
      </dgm:prSet>
      <dgm:spPr/>
      <dgm:t>
        <a:bodyPr/>
        <a:lstStyle/>
        <a:p>
          <a:endParaRPr lang="en-US"/>
        </a:p>
      </dgm:t>
    </dgm:pt>
    <dgm:pt modelId="{B573B430-40BF-4356-9567-4A12050912FD}" type="pres">
      <dgm:prSet presAssocID="{BE75075D-1B9F-4B39-B282-9794BB97510D}" presName="wedge3" presStyleLbl="node1" presStyleIdx="2" presStyleCnt="5"/>
      <dgm:spPr/>
      <dgm:t>
        <a:bodyPr/>
        <a:lstStyle/>
        <a:p>
          <a:endParaRPr lang="en-US"/>
        </a:p>
      </dgm:t>
    </dgm:pt>
    <dgm:pt modelId="{293B2018-28AE-473E-91DF-22529E7FC902}" type="pres">
      <dgm:prSet presAssocID="{BE75075D-1B9F-4B39-B282-9794BB97510D}" presName="wedge3Tx" presStyleLbl="node1" presStyleIdx="2" presStyleCnt="5">
        <dgm:presLayoutVars>
          <dgm:chMax val="0"/>
          <dgm:chPref val="0"/>
          <dgm:bulletEnabled val="1"/>
        </dgm:presLayoutVars>
      </dgm:prSet>
      <dgm:spPr/>
      <dgm:t>
        <a:bodyPr/>
        <a:lstStyle/>
        <a:p>
          <a:endParaRPr lang="en-US"/>
        </a:p>
      </dgm:t>
    </dgm:pt>
    <dgm:pt modelId="{AEF4FC42-DA9C-4936-8B32-903B709440BA}" type="pres">
      <dgm:prSet presAssocID="{BE75075D-1B9F-4B39-B282-9794BB97510D}" presName="wedge4" presStyleLbl="node1" presStyleIdx="3" presStyleCnt="5"/>
      <dgm:spPr/>
      <dgm:t>
        <a:bodyPr/>
        <a:lstStyle/>
        <a:p>
          <a:endParaRPr lang="en-US"/>
        </a:p>
      </dgm:t>
    </dgm:pt>
    <dgm:pt modelId="{B95FE48F-BCA1-47C5-8F45-37F2230D6C97}" type="pres">
      <dgm:prSet presAssocID="{BE75075D-1B9F-4B39-B282-9794BB97510D}" presName="wedge4Tx" presStyleLbl="node1" presStyleIdx="3" presStyleCnt="5">
        <dgm:presLayoutVars>
          <dgm:chMax val="0"/>
          <dgm:chPref val="0"/>
          <dgm:bulletEnabled val="1"/>
        </dgm:presLayoutVars>
      </dgm:prSet>
      <dgm:spPr/>
      <dgm:t>
        <a:bodyPr/>
        <a:lstStyle/>
        <a:p>
          <a:endParaRPr lang="en-US"/>
        </a:p>
      </dgm:t>
    </dgm:pt>
    <dgm:pt modelId="{1E9DE67C-BBD2-4B29-97C6-4BE1B523BE22}" type="pres">
      <dgm:prSet presAssocID="{BE75075D-1B9F-4B39-B282-9794BB97510D}" presName="wedge5" presStyleLbl="node1" presStyleIdx="4" presStyleCnt="5"/>
      <dgm:spPr/>
      <dgm:t>
        <a:bodyPr/>
        <a:lstStyle/>
        <a:p>
          <a:endParaRPr lang="en-US"/>
        </a:p>
      </dgm:t>
    </dgm:pt>
    <dgm:pt modelId="{769EE823-CF5C-430F-A63D-0B6D804D4EA9}" type="pres">
      <dgm:prSet presAssocID="{BE75075D-1B9F-4B39-B282-9794BB97510D}" presName="wedge5Tx" presStyleLbl="node1" presStyleIdx="4" presStyleCnt="5">
        <dgm:presLayoutVars>
          <dgm:chMax val="0"/>
          <dgm:chPref val="0"/>
          <dgm:bulletEnabled val="1"/>
        </dgm:presLayoutVars>
      </dgm:prSet>
      <dgm:spPr/>
      <dgm:t>
        <a:bodyPr/>
        <a:lstStyle/>
        <a:p>
          <a:endParaRPr lang="en-US"/>
        </a:p>
      </dgm:t>
    </dgm:pt>
  </dgm:ptLst>
  <dgm:cxnLst>
    <dgm:cxn modelId="{40966B81-BE63-480C-BD6E-1EDDEA7F5100}" type="presOf" srcId="{30823B3E-702E-4978-85CF-C9EB9ECA1C6B}" destId="{B573B430-40BF-4356-9567-4A12050912FD}" srcOrd="0" destOrd="0" presId="urn:microsoft.com/office/officeart/2005/8/layout/chart3"/>
    <dgm:cxn modelId="{FCBF33C5-F671-447F-944D-9DE1EF7A96C3}" type="presOf" srcId="{BE75075D-1B9F-4B39-B282-9794BB97510D}" destId="{EF3D2BA5-7FC6-4DE8-B7FD-8B01D3B0888F}" srcOrd="0" destOrd="0" presId="urn:microsoft.com/office/officeart/2005/8/layout/chart3"/>
    <dgm:cxn modelId="{D249B376-6287-4001-B033-BD801D30ADBD}" srcId="{BE75075D-1B9F-4B39-B282-9794BB97510D}" destId="{71101B5C-B607-4395-A63D-1E1486E17111}" srcOrd="3" destOrd="0" parTransId="{E6E5C198-08C2-4C8A-B723-857FCB449382}" sibTransId="{7F45F126-5961-4411-80DA-138C7916D1A9}"/>
    <dgm:cxn modelId="{67A5CBEC-501A-4A99-90B0-A104A07B2E58}" srcId="{BE75075D-1B9F-4B39-B282-9794BB97510D}" destId="{45F67662-815F-4D44-A2EB-2C65F904662D}" srcOrd="4" destOrd="0" parTransId="{9E9424AB-C45E-421F-B266-DD93883AA990}" sibTransId="{AA4230CF-ADB5-40A1-85BD-04ADB35C0E85}"/>
    <dgm:cxn modelId="{ED96A834-8D1D-4FFA-905D-F93A13518221}" srcId="{BE75075D-1B9F-4B39-B282-9794BB97510D}" destId="{30823B3E-702E-4978-85CF-C9EB9ECA1C6B}" srcOrd="2" destOrd="0" parTransId="{DBE7CCDD-648F-408C-9DA3-B92791A8244E}" sibTransId="{EEC416B7-BFFA-4EC0-992E-6CF89BA80BF7}"/>
    <dgm:cxn modelId="{576F7EAE-8BEF-4585-B2D8-BA17C092E1BF}" type="presOf" srcId="{71101B5C-B607-4395-A63D-1E1486E17111}" destId="{B95FE48F-BCA1-47C5-8F45-37F2230D6C97}" srcOrd="1" destOrd="0" presId="urn:microsoft.com/office/officeart/2005/8/layout/chart3"/>
    <dgm:cxn modelId="{0801F25B-D275-4941-8764-AF598D781E76}" srcId="{BE75075D-1B9F-4B39-B282-9794BB97510D}" destId="{DFFE6C15-79AC-4B8C-BC27-F76D3E5AB3AE}" srcOrd="1" destOrd="0" parTransId="{DAB1F5BA-6722-400F-B1C7-E1ED897FB760}" sibTransId="{1CB45DDF-36C7-4F81-BAB0-BB260DA993CC}"/>
    <dgm:cxn modelId="{457931BA-C6DA-4A4A-8BCD-8E0F320EB113}" type="presOf" srcId="{DFFE6C15-79AC-4B8C-BC27-F76D3E5AB3AE}" destId="{70922796-371A-434E-9503-60A783003584}" srcOrd="1" destOrd="0" presId="urn:microsoft.com/office/officeart/2005/8/layout/chart3"/>
    <dgm:cxn modelId="{0E4348B9-5C97-414E-AC20-0247A061182E}" type="presOf" srcId="{30823B3E-702E-4978-85CF-C9EB9ECA1C6B}" destId="{293B2018-28AE-473E-91DF-22529E7FC902}" srcOrd="1" destOrd="0" presId="urn:microsoft.com/office/officeart/2005/8/layout/chart3"/>
    <dgm:cxn modelId="{E7D523E8-E023-4AAE-BA15-C62D369F181F}" type="presOf" srcId="{41E1371F-8781-478D-91AB-53A06E819BFC}" destId="{E10B2499-45A0-43C9-BFD6-D64B5643B505}" srcOrd="0" destOrd="0" presId="urn:microsoft.com/office/officeart/2005/8/layout/chart3"/>
    <dgm:cxn modelId="{9FA7CC60-403D-4D49-A05A-86152A963F3A}" type="presOf" srcId="{41E1371F-8781-478D-91AB-53A06E819BFC}" destId="{B9877D03-BBC5-4E00-97D9-5A8A7A9DBCE1}" srcOrd="1" destOrd="0" presId="urn:microsoft.com/office/officeart/2005/8/layout/chart3"/>
    <dgm:cxn modelId="{3B6EA159-E035-4AF5-A917-CF749E35477E}" type="presOf" srcId="{45F67662-815F-4D44-A2EB-2C65F904662D}" destId="{769EE823-CF5C-430F-A63D-0B6D804D4EA9}" srcOrd="1" destOrd="0" presId="urn:microsoft.com/office/officeart/2005/8/layout/chart3"/>
    <dgm:cxn modelId="{BA30C181-BB4E-4358-9C53-F9168C66A766}" type="presOf" srcId="{DFFE6C15-79AC-4B8C-BC27-F76D3E5AB3AE}" destId="{17D13755-33D8-4F0F-97B3-71EDD2B0889E}" srcOrd="0" destOrd="0" presId="urn:microsoft.com/office/officeart/2005/8/layout/chart3"/>
    <dgm:cxn modelId="{87D9E367-D60C-4824-9D77-915FE889E6F4}" srcId="{BE75075D-1B9F-4B39-B282-9794BB97510D}" destId="{41E1371F-8781-478D-91AB-53A06E819BFC}" srcOrd="0" destOrd="0" parTransId="{B2649B76-0D4C-4673-8A9C-199D84B99BE6}" sibTransId="{9EA6C4D3-E0A8-4440-A6B9-AE14572408E5}"/>
    <dgm:cxn modelId="{67349966-4293-40D2-9459-1806B36F5611}" type="presOf" srcId="{45F67662-815F-4D44-A2EB-2C65F904662D}" destId="{1E9DE67C-BBD2-4B29-97C6-4BE1B523BE22}" srcOrd="0" destOrd="0" presId="urn:microsoft.com/office/officeart/2005/8/layout/chart3"/>
    <dgm:cxn modelId="{3929951D-EF96-495F-B02D-1127E1907857}" type="presOf" srcId="{71101B5C-B607-4395-A63D-1E1486E17111}" destId="{AEF4FC42-DA9C-4936-8B32-903B709440BA}" srcOrd="0" destOrd="0" presId="urn:microsoft.com/office/officeart/2005/8/layout/chart3"/>
    <dgm:cxn modelId="{901D061A-4E2D-4D1A-AE85-29F96293CD99}" type="presParOf" srcId="{EF3D2BA5-7FC6-4DE8-B7FD-8B01D3B0888F}" destId="{E10B2499-45A0-43C9-BFD6-D64B5643B505}" srcOrd="0" destOrd="0" presId="urn:microsoft.com/office/officeart/2005/8/layout/chart3"/>
    <dgm:cxn modelId="{8732DA52-3AA2-43C2-A25D-E7DDEFD531D6}" type="presParOf" srcId="{EF3D2BA5-7FC6-4DE8-B7FD-8B01D3B0888F}" destId="{B9877D03-BBC5-4E00-97D9-5A8A7A9DBCE1}" srcOrd="1" destOrd="0" presId="urn:microsoft.com/office/officeart/2005/8/layout/chart3"/>
    <dgm:cxn modelId="{1460FC2D-7F34-4A04-BDB3-F47FC0ECE011}" type="presParOf" srcId="{EF3D2BA5-7FC6-4DE8-B7FD-8B01D3B0888F}" destId="{17D13755-33D8-4F0F-97B3-71EDD2B0889E}" srcOrd="2" destOrd="0" presId="urn:microsoft.com/office/officeart/2005/8/layout/chart3"/>
    <dgm:cxn modelId="{F58BE8C5-9C3C-4FBA-860B-DE08A1C1D9BB}" type="presParOf" srcId="{EF3D2BA5-7FC6-4DE8-B7FD-8B01D3B0888F}" destId="{70922796-371A-434E-9503-60A783003584}" srcOrd="3" destOrd="0" presId="urn:microsoft.com/office/officeart/2005/8/layout/chart3"/>
    <dgm:cxn modelId="{C4D121D6-5AEC-4666-9E52-6BAD573C7395}" type="presParOf" srcId="{EF3D2BA5-7FC6-4DE8-B7FD-8B01D3B0888F}" destId="{B573B430-40BF-4356-9567-4A12050912FD}" srcOrd="4" destOrd="0" presId="urn:microsoft.com/office/officeart/2005/8/layout/chart3"/>
    <dgm:cxn modelId="{A958BC3C-4519-4452-8D4F-404BC6EAA4F0}" type="presParOf" srcId="{EF3D2BA5-7FC6-4DE8-B7FD-8B01D3B0888F}" destId="{293B2018-28AE-473E-91DF-22529E7FC902}" srcOrd="5" destOrd="0" presId="urn:microsoft.com/office/officeart/2005/8/layout/chart3"/>
    <dgm:cxn modelId="{0CE1A652-6103-4611-B541-E6A26B2A8064}" type="presParOf" srcId="{EF3D2BA5-7FC6-4DE8-B7FD-8B01D3B0888F}" destId="{AEF4FC42-DA9C-4936-8B32-903B709440BA}" srcOrd="6" destOrd="0" presId="urn:microsoft.com/office/officeart/2005/8/layout/chart3"/>
    <dgm:cxn modelId="{81F7F29B-C42C-41EF-988D-FBEF7449C9FB}" type="presParOf" srcId="{EF3D2BA5-7FC6-4DE8-B7FD-8B01D3B0888F}" destId="{B95FE48F-BCA1-47C5-8F45-37F2230D6C97}" srcOrd="7" destOrd="0" presId="urn:microsoft.com/office/officeart/2005/8/layout/chart3"/>
    <dgm:cxn modelId="{DB5AD394-0784-49E2-A1EC-D1A759EE13A2}" type="presParOf" srcId="{EF3D2BA5-7FC6-4DE8-B7FD-8B01D3B0888F}" destId="{1E9DE67C-BBD2-4B29-97C6-4BE1B523BE22}" srcOrd="8" destOrd="0" presId="urn:microsoft.com/office/officeart/2005/8/layout/chart3"/>
    <dgm:cxn modelId="{4912C422-B52E-459B-AFEE-FCD2562A8E44}" type="presParOf" srcId="{EF3D2BA5-7FC6-4DE8-B7FD-8B01D3B0888F}" destId="{769EE823-CF5C-430F-A63D-0B6D804D4EA9}" srcOrd="9" destOrd="0" presId="urn:microsoft.com/office/officeart/2005/8/layout/chart3"/>
  </dgm:cxn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519A35E-2AF7-422B-AB4B-3D8F3156D63E}"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en-US"/>
        </a:p>
      </dgm:t>
    </dgm:pt>
    <dgm:pt modelId="{9A15261A-3F9E-4D54-B7ED-842764F30036}">
      <dgm:prSet phldrT="[Text]" custT="1"/>
      <dgm:spPr>
        <a:ln>
          <a:solidFill>
            <a:srgbClr val="EB5EA1"/>
          </a:solidFill>
        </a:ln>
      </dgm:spPr>
      <dgm:t>
        <a:bodyPr/>
        <a:lstStyle/>
        <a:p>
          <a:r>
            <a:rPr lang="en-US" sz="1800" b="0" dirty="0" smtClean="0">
              <a:solidFill>
                <a:srgbClr val="EB5EA1"/>
              </a:solidFill>
            </a:rPr>
            <a:t>THE PINK CARAVAN </a:t>
          </a:r>
        </a:p>
        <a:p>
          <a:r>
            <a:rPr lang="en-US" sz="2000" b="0" dirty="0" smtClean="0">
              <a:solidFill>
                <a:srgbClr val="EB5EA1"/>
              </a:solidFill>
            </a:rPr>
            <a:t>RIDERS </a:t>
          </a:r>
          <a:endParaRPr lang="en-US" sz="2000" b="0" dirty="0">
            <a:solidFill>
              <a:srgbClr val="EB5EA1"/>
            </a:solidFill>
          </a:endParaRPr>
        </a:p>
      </dgm:t>
    </dgm:pt>
    <dgm:pt modelId="{AB288DB9-9FB2-4A0C-BB8B-88D361757038}" type="parTrans" cxnId="{304703B0-9B5F-4AA3-A0C5-5DDE1994813C}">
      <dgm:prSet/>
      <dgm:spPr/>
      <dgm:t>
        <a:bodyPr/>
        <a:lstStyle/>
        <a:p>
          <a:endParaRPr lang="en-US" sz="2000"/>
        </a:p>
      </dgm:t>
    </dgm:pt>
    <dgm:pt modelId="{4E4994E9-2A19-484D-9C5C-61844BA42619}" type="sibTrans" cxnId="{304703B0-9B5F-4AA3-A0C5-5DDE1994813C}">
      <dgm:prSet/>
      <dgm:spPr/>
      <dgm:t>
        <a:bodyPr/>
        <a:lstStyle/>
        <a:p>
          <a:endParaRPr lang="en-US" sz="2000"/>
        </a:p>
      </dgm:t>
    </dgm:pt>
    <dgm:pt modelId="{97CF1A82-08C1-452D-945A-5895F130F772}">
      <dgm:prSet phldrT="[Text]" custT="1"/>
      <dgm:spPr>
        <a:ln>
          <a:solidFill>
            <a:srgbClr val="EB5EA1"/>
          </a:solidFill>
        </a:ln>
      </dgm:spPr>
      <dgm:t>
        <a:bodyPr/>
        <a:lstStyle/>
        <a:p>
          <a:r>
            <a:rPr lang="en-US" sz="1600" dirty="0" smtClean="0">
              <a:solidFill>
                <a:schemeClr val="tx1">
                  <a:lumMod val="75000"/>
                  <a:lumOff val="25000"/>
                </a:schemeClr>
              </a:solidFill>
            </a:rPr>
            <a:t>Tracking the riders across the 7 emirates  </a:t>
          </a:r>
          <a:endParaRPr lang="en-US" sz="1600" dirty="0">
            <a:solidFill>
              <a:schemeClr val="tx1">
                <a:lumMod val="75000"/>
                <a:lumOff val="25000"/>
              </a:schemeClr>
            </a:solidFill>
          </a:endParaRPr>
        </a:p>
      </dgm:t>
    </dgm:pt>
    <dgm:pt modelId="{2F4BF092-3844-48B8-840B-169B936EF5DA}" type="parTrans" cxnId="{1608EB56-3573-4C0F-8F45-7A551B5832BB}">
      <dgm:prSet/>
      <dgm:spPr>
        <a:solidFill>
          <a:srgbClr val="EB5EA1"/>
        </a:solidFill>
        <a:ln>
          <a:solidFill>
            <a:srgbClr val="EB5EA1"/>
          </a:solidFill>
        </a:ln>
      </dgm:spPr>
      <dgm:t>
        <a:bodyPr/>
        <a:lstStyle/>
        <a:p>
          <a:endParaRPr lang="en-US" sz="2000"/>
        </a:p>
      </dgm:t>
    </dgm:pt>
    <dgm:pt modelId="{03541A0C-E34B-4A58-A71D-EC4F01B6B2E3}" type="sibTrans" cxnId="{1608EB56-3573-4C0F-8F45-7A551B5832BB}">
      <dgm:prSet/>
      <dgm:spPr/>
      <dgm:t>
        <a:bodyPr/>
        <a:lstStyle/>
        <a:p>
          <a:endParaRPr lang="en-US" sz="2000"/>
        </a:p>
      </dgm:t>
    </dgm:pt>
    <dgm:pt modelId="{7EDB6245-85FF-4AAE-A6B1-661A251D223C}">
      <dgm:prSet phldrT="[Text]" custT="1"/>
      <dgm:spPr>
        <a:ln>
          <a:solidFill>
            <a:srgbClr val="EB5EA1"/>
          </a:solidFill>
        </a:ln>
      </dgm:spPr>
      <dgm:t>
        <a:bodyPr/>
        <a:lstStyle/>
        <a:p>
          <a:r>
            <a:rPr lang="en-US" sz="1600" smtClean="0">
              <a:solidFill>
                <a:schemeClr val="tx1">
                  <a:lumMod val="75000"/>
                  <a:lumOff val="25000"/>
                </a:schemeClr>
              </a:solidFill>
            </a:rPr>
            <a:t>Communicating with the knights</a:t>
          </a:r>
          <a:endParaRPr lang="en-US" sz="1600" dirty="0">
            <a:solidFill>
              <a:schemeClr val="tx1">
                <a:lumMod val="75000"/>
                <a:lumOff val="25000"/>
              </a:schemeClr>
            </a:solidFill>
          </a:endParaRPr>
        </a:p>
      </dgm:t>
    </dgm:pt>
    <dgm:pt modelId="{0D317A40-6015-40C5-B26C-58DCF1DAE363}" type="parTrans" cxnId="{3D179731-C869-4ACD-B16B-A9238B2E003E}">
      <dgm:prSet/>
      <dgm:spPr>
        <a:solidFill>
          <a:srgbClr val="EB5EA1"/>
        </a:solidFill>
      </dgm:spPr>
      <dgm:t>
        <a:bodyPr/>
        <a:lstStyle/>
        <a:p>
          <a:endParaRPr lang="en-US" sz="2000"/>
        </a:p>
      </dgm:t>
    </dgm:pt>
    <dgm:pt modelId="{4679969D-C860-445A-81E9-A82921D46BBF}" type="sibTrans" cxnId="{3D179731-C869-4ACD-B16B-A9238B2E003E}">
      <dgm:prSet/>
      <dgm:spPr/>
      <dgm:t>
        <a:bodyPr/>
        <a:lstStyle/>
        <a:p>
          <a:endParaRPr lang="en-US" sz="2000"/>
        </a:p>
      </dgm:t>
    </dgm:pt>
    <dgm:pt modelId="{1B5B7B11-E517-4514-89E7-AD8B423C191F}">
      <dgm:prSet phldrT="[Text]" custT="1"/>
      <dgm:spPr>
        <a:ln>
          <a:solidFill>
            <a:srgbClr val="EB5EA1"/>
          </a:solidFill>
        </a:ln>
      </dgm:spPr>
      <dgm:t>
        <a:bodyPr/>
        <a:lstStyle/>
        <a:p>
          <a:r>
            <a:rPr lang="en-US" sz="1600" dirty="0" smtClean="0">
              <a:solidFill>
                <a:schemeClr val="tx1">
                  <a:lumMod val="75000"/>
                  <a:lumOff val="25000"/>
                </a:schemeClr>
              </a:solidFill>
            </a:rPr>
            <a:t>Social reporting </a:t>
          </a:r>
          <a:endParaRPr lang="en-US" sz="1600" dirty="0">
            <a:solidFill>
              <a:schemeClr val="tx1">
                <a:lumMod val="75000"/>
                <a:lumOff val="25000"/>
              </a:schemeClr>
            </a:solidFill>
          </a:endParaRPr>
        </a:p>
      </dgm:t>
    </dgm:pt>
    <dgm:pt modelId="{05ABB06C-F10D-42C0-BADF-F18274EC6261}" type="parTrans" cxnId="{55F97605-2ED0-4428-B945-6B8C080510E2}">
      <dgm:prSet/>
      <dgm:spPr>
        <a:solidFill>
          <a:srgbClr val="EB5EA1"/>
        </a:solidFill>
      </dgm:spPr>
      <dgm:t>
        <a:bodyPr/>
        <a:lstStyle/>
        <a:p>
          <a:endParaRPr lang="en-US" sz="2000"/>
        </a:p>
      </dgm:t>
    </dgm:pt>
    <dgm:pt modelId="{F4E8DC2B-CE50-471E-A05E-FB5096829A6B}" type="sibTrans" cxnId="{55F97605-2ED0-4428-B945-6B8C080510E2}">
      <dgm:prSet/>
      <dgm:spPr/>
      <dgm:t>
        <a:bodyPr/>
        <a:lstStyle/>
        <a:p>
          <a:endParaRPr lang="en-US" sz="2000"/>
        </a:p>
      </dgm:t>
    </dgm:pt>
    <dgm:pt modelId="{2150F532-551B-4B88-B513-FF98F88A2086}" type="pres">
      <dgm:prSet presAssocID="{3519A35E-2AF7-422B-AB4B-3D8F3156D63E}" presName="cycle" presStyleCnt="0">
        <dgm:presLayoutVars>
          <dgm:chMax val="1"/>
          <dgm:dir/>
          <dgm:animLvl val="ctr"/>
          <dgm:resizeHandles val="exact"/>
        </dgm:presLayoutVars>
      </dgm:prSet>
      <dgm:spPr/>
      <dgm:t>
        <a:bodyPr/>
        <a:lstStyle/>
        <a:p>
          <a:endParaRPr lang="en-US"/>
        </a:p>
      </dgm:t>
    </dgm:pt>
    <dgm:pt modelId="{A828E055-9EEF-4A18-8DA6-4047D50AE188}" type="pres">
      <dgm:prSet presAssocID="{9A15261A-3F9E-4D54-B7ED-842764F30036}" presName="centerShape" presStyleLbl="node0" presStyleIdx="0" presStyleCnt="1"/>
      <dgm:spPr/>
      <dgm:t>
        <a:bodyPr/>
        <a:lstStyle/>
        <a:p>
          <a:endParaRPr lang="en-US"/>
        </a:p>
      </dgm:t>
    </dgm:pt>
    <dgm:pt modelId="{E2481D5A-DB95-4A7A-BB56-9DC08D727322}" type="pres">
      <dgm:prSet presAssocID="{2F4BF092-3844-48B8-840B-169B936EF5DA}" presName="parTrans" presStyleLbl="bgSibTrans2D1" presStyleIdx="0" presStyleCnt="3"/>
      <dgm:spPr/>
      <dgm:t>
        <a:bodyPr/>
        <a:lstStyle/>
        <a:p>
          <a:endParaRPr lang="en-US"/>
        </a:p>
      </dgm:t>
    </dgm:pt>
    <dgm:pt modelId="{F60FD424-041E-4C48-A02B-E4B725C19143}" type="pres">
      <dgm:prSet presAssocID="{97CF1A82-08C1-452D-945A-5895F130F772}" presName="node" presStyleLbl="node1" presStyleIdx="0" presStyleCnt="3">
        <dgm:presLayoutVars>
          <dgm:bulletEnabled val="1"/>
        </dgm:presLayoutVars>
      </dgm:prSet>
      <dgm:spPr/>
      <dgm:t>
        <a:bodyPr/>
        <a:lstStyle/>
        <a:p>
          <a:endParaRPr lang="en-US"/>
        </a:p>
      </dgm:t>
    </dgm:pt>
    <dgm:pt modelId="{FA8CBF53-8750-4B01-9565-2E3EF62ABD53}" type="pres">
      <dgm:prSet presAssocID="{0D317A40-6015-40C5-B26C-58DCF1DAE363}" presName="parTrans" presStyleLbl="bgSibTrans2D1" presStyleIdx="1" presStyleCnt="3"/>
      <dgm:spPr/>
      <dgm:t>
        <a:bodyPr/>
        <a:lstStyle/>
        <a:p>
          <a:endParaRPr lang="en-US"/>
        </a:p>
      </dgm:t>
    </dgm:pt>
    <dgm:pt modelId="{BFA47426-A603-4BB6-B64B-90FBBC73A38C}" type="pres">
      <dgm:prSet presAssocID="{7EDB6245-85FF-4AAE-A6B1-661A251D223C}" presName="node" presStyleLbl="node1" presStyleIdx="1" presStyleCnt="3">
        <dgm:presLayoutVars>
          <dgm:bulletEnabled val="1"/>
        </dgm:presLayoutVars>
      </dgm:prSet>
      <dgm:spPr/>
      <dgm:t>
        <a:bodyPr/>
        <a:lstStyle/>
        <a:p>
          <a:endParaRPr lang="en-US"/>
        </a:p>
      </dgm:t>
    </dgm:pt>
    <dgm:pt modelId="{D50AC488-C450-4573-B2A2-D223B7A2C418}" type="pres">
      <dgm:prSet presAssocID="{05ABB06C-F10D-42C0-BADF-F18274EC6261}" presName="parTrans" presStyleLbl="bgSibTrans2D1" presStyleIdx="2" presStyleCnt="3"/>
      <dgm:spPr/>
      <dgm:t>
        <a:bodyPr/>
        <a:lstStyle/>
        <a:p>
          <a:endParaRPr lang="en-US"/>
        </a:p>
      </dgm:t>
    </dgm:pt>
    <dgm:pt modelId="{6284F4D4-B18B-477E-8108-9D193CE94B38}" type="pres">
      <dgm:prSet presAssocID="{1B5B7B11-E517-4514-89E7-AD8B423C191F}" presName="node" presStyleLbl="node1" presStyleIdx="2" presStyleCnt="3">
        <dgm:presLayoutVars>
          <dgm:bulletEnabled val="1"/>
        </dgm:presLayoutVars>
      </dgm:prSet>
      <dgm:spPr/>
      <dgm:t>
        <a:bodyPr/>
        <a:lstStyle/>
        <a:p>
          <a:endParaRPr lang="en-US"/>
        </a:p>
      </dgm:t>
    </dgm:pt>
  </dgm:ptLst>
  <dgm:cxnLst>
    <dgm:cxn modelId="{76191ED2-FC59-4F8F-94A3-715213E17919}" type="presOf" srcId="{0D317A40-6015-40C5-B26C-58DCF1DAE363}" destId="{FA8CBF53-8750-4B01-9565-2E3EF62ABD53}" srcOrd="0" destOrd="0" presId="urn:microsoft.com/office/officeart/2005/8/layout/radial4"/>
    <dgm:cxn modelId="{55F97605-2ED0-4428-B945-6B8C080510E2}" srcId="{9A15261A-3F9E-4D54-B7ED-842764F30036}" destId="{1B5B7B11-E517-4514-89E7-AD8B423C191F}" srcOrd="2" destOrd="0" parTransId="{05ABB06C-F10D-42C0-BADF-F18274EC6261}" sibTransId="{F4E8DC2B-CE50-471E-A05E-FB5096829A6B}"/>
    <dgm:cxn modelId="{EA260EF5-54E8-43CB-8E3F-4FB46FF50CF7}" type="presOf" srcId="{2F4BF092-3844-48B8-840B-169B936EF5DA}" destId="{E2481D5A-DB95-4A7A-BB56-9DC08D727322}" srcOrd="0" destOrd="0" presId="urn:microsoft.com/office/officeart/2005/8/layout/radial4"/>
    <dgm:cxn modelId="{1160E43B-CB2A-4746-82BF-E9DA8C88FCC7}" type="presOf" srcId="{7EDB6245-85FF-4AAE-A6B1-661A251D223C}" destId="{BFA47426-A603-4BB6-B64B-90FBBC73A38C}" srcOrd="0" destOrd="0" presId="urn:microsoft.com/office/officeart/2005/8/layout/radial4"/>
    <dgm:cxn modelId="{D4FE70D6-4F2C-4A91-A83E-11DA00D9C11B}" type="presOf" srcId="{9A15261A-3F9E-4D54-B7ED-842764F30036}" destId="{A828E055-9EEF-4A18-8DA6-4047D50AE188}" srcOrd="0" destOrd="0" presId="urn:microsoft.com/office/officeart/2005/8/layout/radial4"/>
    <dgm:cxn modelId="{9E6A6B28-01D0-4BBB-B237-D357F1060C2B}" type="presOf" srcId="{05ABB06C-F10D-42C0-BADF-F18274EC6261}" destId="{D50AC488-C450-4573-B2A2-D223B7A2C418}" srcOrd="0" destOrd="0" presId="urn:microsoft.com/office/officeart/2005/8/layout/radial4"/>
    <dgm:cxn modelId="{A5D2A72A-AE9A-4C0D-87EC-5CE5B3FBE729}" type="presOf" srcId="{97CF1A82-08C1-452D-945A-5895F130F772}" destId="{F60FD424-041E-4C48-A02B-E4B725C19143}" srcOrd="0" destOrd="0" presId="urn:microsoft.com/office/officeart/2005/8/layout/radial4"/>
    <dgm:cxn modelId="{1608EB56-3573-4C0F-8F45-7A551B5832BB}" srcId="{9A15261A-3F9E-4D54-B7ED-842764F30036}" destId="{97CF1A82-08C1-452D-945A-5895F130F772}" srcOrd="0" destOrd="0" parTransId="{2F4BF092-3844-48B8-840B-169B936EF5DA}" sibTransId="{03541A0C-E34B-4A58-A71D-EC4F01B6B2E3}"/>
    <dgm:cxn modelId="{3D179731-C869-4ACD-B16B-A9238B2E003E}" srcId="{9A15261A-3F9E-4D54-B7ED-842764F30036}" destId="{7EDB6245-85FF-4AAE-A6B1-661A251D223C}" srcOrd="1" destOrd="0" parTransId="{0D317A40-6015-40C5-B26C-58DCF1DAE363}" sibTransId="{4679969D-C860-445A-81E9-A82921D46BBF}"/>
    <dgm:cxn modelId="{B0B81303-EB38-421F-BF9E-15E4B54700E9}" type="presOf" srcId="{1B5B7B11-E517-4514-89E7-AD8B423C191F}" destId="{6284F4D4-B18B-477E-8108-9D193CE94B38}" srcOrd="0" destOrd="0" presId="urn:microsoft.com/office/officeart/2005/8/layout/radial4"/>
    <dgm:cxn modelId="{304703B0-9B5F-4AA3-A0C5-5DDE1994813C}" srcId="{3519A35E-2AF7-422B-AB4B-3D8F3156D63E}" destId="{9A15261A-3F9E-4D54-B7ED-842764F30036}" srcOrd="0" destOrd="0" parTransId="{AB288DB9-9FB2-4A0C-BB8B-88D361757038}" sibTransId="{4E4994E9-2A19-484D-9C5C-61844BA42619}"/>
    <dgm:cxn modelId="{3B77D393-2044-4E7E-86D1-EE2C58E4A088}" type="presOf" srcId="{3519A35E-2AF7-422B-AB4B-3D8F3156D63E}" destId="{2150F532-551B-4B88-B513-FF98F88A2086}" srcOrd="0" destOrd="0" presId="urn:microsoft.com/office/officeart/2005/8/layout/radial4"/>
    <dgm:cxn modelId="{B255D250-ABC7-4ED8-A859-4060B52CF734}" type="presParOf" srcId="{2150F532-551B-4B88-B513-FF98F88A2086}" destId="{A828E055-9EEF-4A18-8DA6-4047D50AE188}" srcOrd="0" destOrd="0" presId="urn:microsoft.com/office/officeart/2005/8/layout/radial4"/>
    <dgm:cxn modelId="{B0114AD4-F5DF-41B2-ABC8-8EC690AF69C2}" type="presParOf" srcId="{2150F532-551B-4B88-B513-FF98F88A2086}" destId="{E2481D5A-DB95-4A7A-BB56-9DC08D727322}" srcOrd="1" destOrd="0" presId="urn:microsoft.com/office/officeart/2005/8/layout/radial4"/>
    <dgm:cxn modelId="{208B0892-69DF-4233-8CED-AD7DABADEC08}" type="presParOf" srcId="{2150F532-551B-4B88-B513-FF98F88A2086}" destId="{F60FD424-041E-4C48-A02B-E4B725C19143}" srcOrd="2" destOrd="0" presId="urn:microsoft.com/office/officeart/2005/8/layout/radial4"/>
    <dgm:cxn modelId="{4205D065-5C8C-43E2-9EBB-A385942E797F}" type="presParOf" srcId="{2150F532-551B-4B88-B513-FF98F88A2086}" destId="{FA8CBF53-8750-4B01-9565-2E3EF62ABD53}" srcOrd="3" destOrd="0" presId="urn:microsoft.com/office/officeart/2005/8/layout/radial4"/>
    <dgm:cxn modelId="{1750D4D8-10D2-4FB5-A35F-00F2956F4FD9}" type="presParOf" srcId="{2150F532-551B-4B88-B513-FF98F88A2086}" destId="{BFA47426-A603-4BB6-B64B-90FBBC73A38C}" srcOrd="4" destOrd="0" presId="urn:microsoft.com/office/officeart/2005/8/layout/radial4"/>
    <dgm:cxn modelId="{BB629EC6-EEB3-499B-9243-8822E3A6F28D}" type="presParOf" srcId="{2150F532-551B-4B88-B513-FF98F88A2086}" destId="{D50AC488-C450-4573-B2A2-D223B7A2C418}" srcOrd="5" destOrd="0" presId="urn:microsoft.com/office/officeart/2005/8/layout/radial4"/>
    <dgm:cxn modelId="{B9EB3377-36F3-472B-AA6F-B7D80698E1DF}" type="presParOf" srcId="{2150F532-551B-4B88-B513-FF98F88A2086}" destId="{6284F4D4-B18B-477E-8108-9D193CE94B38}" srcOrd="6"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B2499-45A0-43C9-BFD6-D64B5643B505}">
      <dsp:nvSpPr>
        <dsp:cNvPr id="0" name=""/>
        <dsp:cNvSpPr/>
      </dsp:nvSpPr>
      <dsp:spPr>
        <a:xfrm>
          <a:off x="1758286" y="304779"/>
          <a:ext cx="4284771" cy="4284771"/>
        </a:xfrm>
        <a:prstGeom prst="pie">
          <a:avLst>
            <a:gd name="adj1" fmla="val 16200000"/>
            <a:gd name="adj2" fmla="val 20520000"/>
          </a:avLst>
        </a:prstGeom>
        <a:solidFill>
          <a:srgbClr val="EB5E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Watch Stories</a:t>
          </a:r>
          <a:endParaRPr lang="en-US" sz="1700" kern="1200" dirty="0"/>
        </a:p>
      </dsp:txBody>
      <dsp:txXfrm>
        <a:off x="3954742" y="944945"/>
        <a:ext cx="1453761" cy="994679"/>
      </dsp:txXfrm>
    </dsp:sp>
    <dsp:sp modelId="{17D13755-33D8-4F0F-97B3-71EDD2B0889E}">
      <dsp:nvSpPr>
        <dsp:cNvPr id="0" name=""/>
        <dsp:cNvSpPr/>
      </dsp:nvSpPr>
      <dsp:spPr>
        <a:xfrm>
          <a:off x="1608319" y="511367"/>
          <a:ext cx="4284771" cy="4284771"/>
        </a:xfrm>
        <a:prstGeom prst="pie">
          <a:avLst>
            <a:gd name="adj1" fmla="val 20520000"/>
            <a:gd name="adj2" fmla="val 3240000"/>
          </a:avLst>
        </a:prstGeom>
        <a:solidFill>
          <a:srgbClr val="FFC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rgbClr val="EB5EA1"/>
              </a:solidFill>
            </a:rPr>
            <a:t>Share a Story</a:t>
          </a:r>
          <a:endParaRPr lang="en-US" sz="1700" kern="1200" dirty="0">
            <a:solidFill>
              <a:srgbClr val="EB5EA1"/>
            </a:solidFill>
          </a:endParaRPr>
        </a:p>
      </dsp:txBody>
      <dsp:txXfrm>
        <a:off x="4408723" y="2449715"/>
        <a:ext cx="1275229" cy="1076293"/>
      </dsp:txXfrm>
    </dsp:sp>
    <dsp:sp modelId="{B573B430-40BF-4356-9567-4A12050912FD}">
      <dsp:nvSpPr>
        <dsp:cNvPr id="0" name=""/>
        <dsp:cNvSpPr/>
      </dsp:nvSpPr>
      <dsp:spPr>
        <a:xfrm>
          <a:off x="1608319" y="511367"/>
          <a:ext cx="4284771" cy="4284771"/>
        </a:xfrm>
        <a:prstGeom prst="pie">
          <a:avLst>
            <a:gd name="adj1" fmla="val 3240000"/>
            <a:gd name="adj2" fmla="val 7560000"/>
          </a:avLst>
        </a:prstGeom>
        <a:solidFill>
          <a:srgbClr val="EB5E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Make a Donation</a:t>
          </a:r>
          <a:endParaRPr lang="en-US" sz="1700" kern="1200" dirty="0"/>
        </a:p>
      </dsp:txBody>
      <dsp:txXfrm>
        <a:off x="2985567" y="3724945"/>
        <a:ext cx="1530275" cy="918165"/>
      </dsp:txXfrm>
    </dsp:sp>
    <dsp:sp modelId="{AEF4FC42-DA9C-4936-8B32-903B709440BA}">
      <dsp:nvSpPr>
        <dsp:cNvPr id="0" name=""/>
        <dsp:cNvSpPr/>
      </dsp:nvSpPr>
      <dsp:spPr>
        <a:xfrm>
          <a:off x="1608319" y="511367"/>
          <a:ext cx="4284771" cy="4284771"/>
        </a:xfrm>
        <a:prstGeom prst="pie">
          <a:avLst>
            <a:gd name="adj1" fmla="val 7560000"/>
            <a:gd name="adj2" fmla="val 11880000"/>
          </a:avLst>
        </a:prstGeom>
        <a:solidFill>
          <a:srgbClr val="FFC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rgbClr val="EB5EA1"/>
              </a:solidFill>
            </a:rPr>
            <a:t>Track the Riders</a:t>
          </a:r>
          <a:endParaRPr lang="en-US" sz="1700" kern="1200" dirty="0">
            <a:solidFill>
              <a:srgbClr val="EB5EA1"/>
            </a:solidFill>
          </a:endParaRPr>
        </a:p>
      </dsp:txBody>
      <dsp:txXfrm>
        <a:off x="1812356" y="2449715"/>
        <a:ext cx="1275229" cy="1076293"/>
      </dsp:txXfrm>
    </dsp:sp>
    <dsp:sp modelId="{1E9DE67C-BBD2-4B29-97C6-4BE1B523BE22}">
      <dsp:nvSpPr>
        <dsp:cNvPr id="0" name=""/>
        <dsp:cNvSpPr/>
      </dsp:nvSpPr>
      <dsp:spPr>
        <a:xfrm>
          <a:off x="1608319" y="511367"/>
          <a:ext cx="4284771" cy="4284771"/>
        </a:xfrm>
        <a:prstGeom prst="pie">
          <a:avLst>
            <a:gd name="adj1" fmla="val 11880000"/>
            <a:gd name="adj2" fmla="val 16200000"/>
          </a:avLst>
        </a:prstGeom>
        <a:solidFill>
          <a:srgbClr val="EB5E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Communicate amongst each other</a:t>
          </a:r>
          <a:endParaRPr lang="en-US" sz="1700" kern="1200" dirty="0"/>
        </a:p>
      </dsp:txBody>
      <dsp:txXfrm>
        <a:off x="2233182" y="1164284"/>
        <a:ext cx="1453761" cy="994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F2763-5639-419F-838E-2BFF29B37314}" type="datetimeFigureOut">
              <a:rPr lang="en-US" smtClean="0"/>
              <a:t>3/24/2015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3E6A4-1117-43B0-BAAF-434E7B8F5B8E}" type="slidenum">
              <a:rPr lang="en-US" smtClean="0"/>
              <a:t>‹#›</a:t>
            </a:fld>
            <a:endParaRPr lang="en-US"/>
          </a:p>
        </p:txBody>
      </p:sp>
    </p:spTree>
    <p:extLst>
      <p:ext uri="{BB962C8B-B14F-4D97-AF65-F5344CB8AC3E}">
        <p14:creationId xmlns:p14="http://schemas.microsoft.com/office/powerpoint/2010/main" val="425746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Rider is more passive</a:t>
            </a:r>
            <a:r>
              <a:rPr lang="en-US" baseline="0" dirty="0" smtClean="0"/>
              <a:t> . We want action</a:t>
            </a:r>
            <a:endParaRPr lang="en-US" dirty="0"/>
          </a:p>
        </p:txBody>
      </p:sp>
      <p:sp>
        <p:nvSpPr>
          <p:cNvPr id="4" name="Slide Number Placeholder 3"/>
          <p:cNvSpPr>
            <a:spLocks noGrp="1"/>
          </p:cNvSpPr>
          <p:nvPr>
            <p:ph type="sldNum" sz="quarter" idx="10"/>
          </p:nvPr>
        </p:nvSpPr>
        <p:spPr/>
        <p:txBody>
          <a:bodyPr/>
          <a:lstStyle/>
          <a:p>
            <a:fld id="{4FD3E6A4-1117-43B0-BAAF-434E7B8F5B8E}" type="slidenum">
              <a:rPr lang="en-US" smtClean="0"/>
              <a:t>5</a:t>
            </a:fld>
            <a:endParaRPr lang="en-US"/>
          </a:p>
        </p:txBody>
      </p:sp>
    </p:spTree>
    <p:extLst>
      <p:ext uri="{BB962C8B-B14F-4D97-AF65-F5344CB8AC3E}">
        <p14:creationId xmlns:p14="http://schemas.microsoft.com/office/powerpoint/2010/main" val="234463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Create a barter deal with local media platforms where pink caravan will feature them in all PR and Editorial content if they place the stories of the cancer patients and the knights of the pink caravan</a:t>
            </a:r>
          </a:p>
          <a:p>
            <a:endParaRPr lang="en-US" dirty="0"/>
          </a:p>
        </p:txBody>
      </p:sp>
      <p:sp>
        <p:nvSpPr>
          <p:cNvPr id="4" name="Slide Number Placeholder 3"/>
          <p:cNvSpPr>
            <a:spLocks noGrp="1"/>
          </p:cNvSpPr>
          <p:nvPr>
            <p:ph type="sldNum" sz="quarter" idx="10"/>
          </p:nvPr>
        </p:nvSpPr>
        <p:spPr/>
        <p:txBody>
          <a:bodyPr/>
          <a:lstStyle/>
          <a:p>
            <a:fld id="{F804D3BC-66F4-4334-AE1D-90EA6FC1083C}" type="slidenum">
              <a:rPr lang="en-US" smtClean="0"/>
              <a:t>7</a:t>
            </a:fld>
            <a:endParaRPr lang="en-US"/>
          </a:p>
        </p:txBody>
      </p:sp>
    </p:spTree>
    <p:extLst>
      <p:ext uri="{BB962C8B-B14F-4D97-AF65-F5344CB8AC3E}">
        <p14:creationId xmlns:p14="http://schemas.microsoft.com/office/powerpoint/2010/main" val="981320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6AFBF7-6959-430B-A089-B86EC6665099}"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BB6AD-0D2E-47E3-9745-266A9DDCCB92}" type="slidenum">
              <a:rPr lang="en-US" smtClean="0"/>
              <a:t>‹#›</a:t>
            </a:fld>
            <a:endParaRPr lang="en-US"/>
          </a:p>
        </p:txBody>
      </p:sp>
    </p:spTree>
    <p:extLst>
      <p:ext uri="{BB962C8B-B14F-4D97-AF65-F5344CB8AC3E}">
        <p14:creationId xmlns:p14="http://schemas.microsoft.com/office/powerpoint/2010/main" val="39912802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AFBF7-6959-430B-A089-B86EC6665099}"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BB6AD-0D2E-47E3-9745-266A9DDCCB92}" type="slidenum">
              <a:rPr lang="en-US" smtClean="0"/>
              <a:t>‹#›</a:t>
            </a:fld>
            <a:endParaRPr lang="en-US"/>
          </a:p>
        </p:txBody>
      </p:sp>
    </p:spTree>
    <p:extLst>
      <p:ext uri="{BB962C8B-B14F-4D97-AF65-F5344CB8AC3E}">
        <p14:creationId xmlns:p14="http://schemas.microsoft.com/office/powerpoint/2010/main" val="205434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AFBF7-6959-430B-A089-B86EC6665099}"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BB6AD-0D2E-47E3-9745-266A9DDCCB92}" type="slidenum">
              <a:rPr lang="en-US" smtClean="0"/>
              <a:t>‹#›</a:t>
            </a:fld>
            <a:endParaRPr lang="en-US"/>
          </a:p>
        </p:txBody>
      </p:sp>
    </p:spTree>
    <p:extLst>
      <p:ext uri="{BB962C8B-B14F-4D97-AF65-F5344CB8AC3E}">
        <p14:creationId xmlns:p14="http://schemas.microsoft.com/office/powerpoint/2010/main" val="161315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AFBF7-6959-430B-A089-B86EC6665099}"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BB6AD-0D2E-47E3-9745-266A9DDCCB92}" type="slidenum">
              <a:rPr lang="en-US" smtClean="0"/>
              <a:t>‹#›</a:t>
            </a:fld>
            <a:endParaRPr lang="en-US"/>
          </a:p>
        </p:txBody>
      </p:sp>
    </p:spTree>
    <p:extLst>
      <p:ext uri="{BB962C8B-B14F-4D97-AF65-F5344CB8AC3E}">
        <p14:creationId xmlns:p14="http://schemas.microsoft.com/office/powerpoint/2010/main" val="239923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AFBF7-6959-430B-A089-B86EC6665099}"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BB6AD-0D2E-47E3-9745-266A9DDCCB92}" type="slidenum">
              <a:rPr lang="en-US" smtClean="0"/>
              <a:t>‹#›</a:t>
            </a:fld>
            <a:endParaRPr lang="en-US"/>
          </a:p>
        </p:txBody>
      </p:sp>
    </p:spTree>
    <p:extLst>
      <p:ext uri="{BB962C8B-B14F-4D97-AF65-F5344CB8AC3E}">
        <p14:creationId xmlns:p14="http://schemas.microsoft.com/office/powerpoint/2010/main" val="117655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6AFBF7-6959-430B-A089-B86EC6665099}"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BB6AD-0D2E-47E3-9745-266A9DDCCB92}" type="slidenum">
              <a:rPr lang="en-US" smtClean="0"/>
              <a:t>‹#›</a:t>
            </a:fld>
            <a:endParaRPr lang="en-US"/>
          </a:p>
        </p:txBody>
      </p:sp>
    </p:spTree>
    <p:extLst>
      <p:ext uri="{BB962C8B-B14F-4D97-AF65-F5344CB8AC3E}">
        <p14:creationId xmlns:p14="http://schemas.microsoft.com/office/powerpoint/2010/main" val="389567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6AFBF7-6959-430B-A089-B86EC6665099}" type="datetimeFigureOut">
              <a:rPr lang="en-US" smtClean="0"/>
              <a:t>3/24/2015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2BB6AD-0D2E-47E3-9745-266A9DDCCB92}" type="slidenum">
              <a:rPr lang="en-US" smtClean="0"/>
              <a:t>‹#›</a:t>
            </a:fld>
            <a:endParaRPr lang="en-US"/>
          </a:p>
        </p:txBody>
      </p:sp>
    </p:spTree>
    <p:extLst>
      <p:ext uri="{BB962C8B-B14F-4D97-AF65-F5344CB8AC3E}">
        <p14:creationId xmlns:p14="http://schemas.microsoft.com/office/powerpoint/2010/main" val="282674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6AFBF7-6959-430B-A089-B86EC6665099}" type="datetimeFigureOut">
              <a:rPr lang="en-US" smtClean="0"/>
              <a:t>3/24/2015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2BB6AD-0D2E-47E3-9745-266A9DDCCB92}" type="slidenum">
              <a:rPr lang="en-US" smtClean="0"/>
              <a:t>‹#›</a:t>
            </a:fld>
            <a:endParaRPr lang="en-US"/>
          </a:p>
        </p:txBody>
      </p:sp>
    </p:spTree>
    <p:extLst>
      <p:ext uri="{BB962C8B-B14F-4D97-AF65-F5344CB8AC3E}">
        <p14:creationId xmlns:p14="http://schemas.microsoft.com/office/powerpoint/2010/main" val="257354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AFBF7-6959-430B-A089-B86EC6665099}" type="datetimeFigureOut">
              <a:rPr lang="en-US" smtClean="0"/>
              <a:t>3/24/2015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2BB6AD-0D2E-47E3-9745-266A9DDCCB92}" type="slidenum">
              <a:rPr lang="en-US" smtClean="0"/>
              <a:t>‹#›</a:t>
            </a:fld>
            <a:endParaRPr lang="en-US"/>
          </a:p>
        </p:txBody>
      </p:sp>
    </p:spTree>
    <p:extLst>
      <p:ext uri="{BB962C8B-B14F-4D97-AF65-F5344CB8AC3E}">
        <p14:creationId xmlns:p14="http://schemas.microsoft.com/office/powerpoint/2010/main" val="293658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AFBF7-6959-430B-A089-B86EC6665099}"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BB6AD-0D2E-47E3-9745-266A9DDCCB92}" type="slidenum">
              <a:rPr lang="en-US" smtClean="0"/>
              <a:t>‹#›</a:t>
            </a:fld>
            <a:endParaRPr lang="en-US"/>
          </a:p>
        </p:txBody>
      </p:sp>
    </p:spTree>
    <p:extLst>
      <p:ext uri="{BB962C8B-B14F-4D97-AF65-F5344CB8AC3E}">
        <p14:creationId xmlns:p14="http://schemas.microsoft.com/office/powerpoint/2010/main" val="287691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AFBF7-6959-430B-A089-B86EC6665099}"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BB6AD-0D2E-47E3-9745-266A9DDCCB92}" type="slidenum">
              <a:rPr lang="en-US" smtClean="0"/>
              <a:t>‹#›</a:t>
            </a:fld>
            <a:endParaRPr lang="en-US"/>
          </a:p>
        </p:txBody>
      </p:sp>
    </p:spTree>
    <p:extLst>
      <p:ext uri="{BB962C8B-B14F-4D97-AF65-F5344CB8AC3E}">
        <p14:creationId xmlns:p14="http://schemas.microsoft.com/office/powerpoint/2010/main" val="299165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AFBF7-6959-430B-A089-B86EC6665099}" type="datetimeFigureOut">
              <a:rPr lang="en-US" smtClean="0"/>
              <a:t>3/24/2015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BB6AD-0D2E-47E3-9745-266A9DDCCB92}" type="slidenum">
              <a:rPr lang="en-US" smtClean="0"/>
              <a:t>‹#›</a:t>
            </a:fld>
            <a:endParaRPr lang="en-US"/>
          </a:p>
        </p:txBody>
      </p:sp>
      <p:pic>
        <p:nvPicPr>
          <p:cNvPr id="7" name="Picture 6"/>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29600" y="5916841"/>
            <a:ext cx="731623" cy="83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067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microsoft.com/office/2007/relationships/hdphoto" Target="../media/hdphoto6.wdp"/><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7.png"/><Relationship Id="rId2" Type="http://schemas.openxmlformats.org/officeDocument/2006/relationships/image" Target="../media/image39.png"/><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3.png"/><Relationship Id="rId11" Type="http://schemas.microsoft.com/office/2007/relationships/hdphoto" Target="../media/hdphoto5.wdp"/><Relationship Id="rId5" Type="http://schemas.openxmlformats.org/officeDocument/2006/relationships/image" Target="../media/image42.jpeg"/><Relationship Id="rId15" Type="http://schemas.microsoft.com/office/2007/relationships/hdphoto" Target="../media/hdphoto7.wdp"/><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36.pn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microsoft.com/office/2007/relationships/hdphoto" Target="../media/hdphoto2.wdp"/><Relationship Id="rId18" Type="http://schemas.openxmlformats.org/officeDocument/2006/relationships/image" Target="../media/image22.jpe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19.png"/><Relationship Id="rId17" Type="http://schemas.microsoft.com/office/2007/relationships/hdphoto" Target="../media/hdphoto4.wdp"/><Relationship Id="rId2" Type="http://schemas.openxmlformats.org/officeDocument/2006/relationships/notesSlide" Target="../notesSlides/notesSlide2.xml"/><Relationship Id="rId16" Type="http://schemas.openxmlformats.org/officeDocument/2006/relationships/image" Target="../media/image21.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1.wdp"/><Relationship Id="rId5" Type="http://schemas.openxmlformats.org/officeDocument/2006/relationships/image" Target="../media/image13.png"/><Relationship Id="rId15" Type="http://schemas.microsoft.com/office/2007/relationships/hdphoto" Target="../media/hdphoto3.wdp"/><Relationship Id="rId10" Type="http://schemas.openxmlformats.org/officeDocument/2006/relationships/image" Target="../media/image18.png"/><Relationship Id="rId19" Type="http://schemas.openxmlformats.org/officeDocument/2006/relationships/image" Target="../media/image23.pn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gif"/><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Layout" Target="../diagrams/layout2.xml"/><Relationship Id="rId7" Type="http://schemas.openxmlformats.org/officeDocument/2006/relationships/image" Target="../media/image3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38.png"/><Relationship Id="rId5" Type="http://schemas.openxmlformats.org/officeDocument/2006/relationships/diagramColors" Target="../diagrams/colors2.xml"/><Relationship Id="rId10" Type="http://schemas.openxmlformats.org/officeDocument/2006/relationships/image" Target="../media/image37.png"/><Relationship Id="rId4" Type="http://schemas.openxmlformats.org/officeDocument/2006/relationships/diagramQuickStyle" Target="../diagrams/quickStyle2.xml"/><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727" t="17805"/>
          <a:stretch/>
        </p:blipFill>
        <p:spPr bwMode="auto">
          <a:xfrm>
            <a:off x="0" y="-1"/>
            <a:ext cx="6477000" cy="688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5980387" y="1436633"/>
            <a:ext cx="2971800" cy="2609850"/>
          </a:xfrm>
        </p:spPr>
        <p:txBody>
          <a:bodyPr>
            <a:noAutofit/>
          </a:bodyPr>
          <a:lstStyle/>
          <a:p>
            <a:r>
              <a:rPr lang="en-US" sz="3600" dirty="0" smtClean="0">
                <a:solidFill>
                  <a:schemeClr val="tx1">
                    <a:lumMod val="85000"/>
                    <a:lumOff val="15000"/>
                  </a:schemeClr>
                </a:solidFill>
              </a:rPr>
              <a:t>THE KNIGHTS OF THE </a:t>
            </a:r>
            <a:br>
              <a:rPr lang="en-US" sz="3600" dirty="0" smtClean="0">
                <a:solidFill>
                  <a:schemeClr val="tx1">
                    <a:lumMod val="85000"/>
                    <a:lumOff val="15000"/>
                  </a:schemeClr>
                </a:solidFill>
              </a:rPr>
            </a:br>
            <a:r>
              <a:rPr lang="en-US" sz="3600" dirty="0" smtClean="0">
                <a:solidFill>
                  <a:srgbClr val="EB5EA1"/>
                </a:solidFill>
              </a:rPr>
              <a:t>PINK CARAVAN</a:t>
            </a:r>
            <a:endParaRPr lang="en-US" sz="3600" dirty="0">
              <a:solidFill>
                <a:srgbClr val="EB5EA1"/>
              </a:solidFill>
            </a:endParaRPr>
          </a:p>
        </p:txBody>
      </p:sp>
      <p:sp>
        <p:nvSpPr>
          <p:cNvPr id="6" name="Subtitle 2"/>
          <p:cNvSpPr>
            <a:spLocks noGrp="1"/>
          </p:cNvSpPr>
          <p:nvPr>
            <p:ph type="subTitle" idx="1"/>
          </p:nvPr>
        </p:nvSpPr>
        <p:spPr>
          <a:xfrm>
            <a:off x="5943600" y="4191000"/>
            <a:ext cx="3200400" cy="1752600"/>
          </a:xfrm>
        </p:spPr>
        <p:txBody>
          <a:bodyPr>
            <a:normAutofit/>
          </a:bodyPr>
          <a:lstStyle/>
          <a:p>
            <a:r>
              <a:rPr lang="en-US" sz="1600" dirty="0"/>
              <a:t>WE FIGHT TO IMPROVE THE LIVES OF PEOPLE AFFECTED BY CANCER</a:t>
            </a:r>
          </a:p>
          <a:p>
            <a:endParaRPr lang="en-US" sz="2000" dirty="0"/>
          </a:p>
        </p:txBody>
      </p:sp>
    </p:spTree>
    <p:extLst>
      <p:ext uri="{BB962C8B-B14F-4D97-AF65-F5344CB8AC3E}">
        <p14:creationId xmlns:p14="http://schemas.microsoft.com/office/powerpoint/2010/main" val="3119350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570" y="279337"/>
            <a:ext cx="8728571" cy="1143000"/>
          </a:xfrm>
        </p:spPr>
        <p:txBody>
          <a:bodyPr>
            <a:normAutofit/>
          </a:bodyPr>
          <a:lstStyle/>
          <a:p>
            <a:r>
              <a:rPr lang="en-US" sz="3200" dirty="0" smtClean="0">
                <a:solidFill>
                  <a:schemeClr val="tx1">
                    <a:lumMod val="85000"/>
                    <a:lumOff val="15000"/>
                  </a:schemeClr>
                </a:solidFill>
              </a:rPr>
              <a:t>PLANNING WITHIN THE YEAR </a:t>
            </a:r>
            <a:br>
              <a:rPr lang="en-US" sz="3200" dirty="0" smtClean="0">
                <a:solidFill>
                  <a:schemeClr val="tx1">
                    <a:lumMod val="85000"/>
                    <a:lumOff val="15000"/>
                  </a:schemeClr>
                </a:solidFill>
              </a:rPr>
            </a:br>
            <a:r>
              <a:rPr lang="en-US" sz="3200" dirty="0" smtClean="0">
                <a:solidFill>
                  <a:schemeClr val="tx1">
                    <a:lumMod val="85000"/>
                    <a:lumOff val="15000"/>
                  </a:schemeClr>
                </a:solidFill>
              </a:rPr>
              <a:t>WITH A </a:t>
            </a:r>
            <a:r>
              <a:rPr lang="en-US" sz="3200" dirty="0" smtClean="0">
                <a:solidFill>
                  <a:srgbClr val="EB5EA1"/>
                </a:solidFill>
              </a:rPr>
              <a:t>LONG-TERM VISION</a:t>
            </a:r>
            <a:endParaRPr lang="en-US" sz="3200" dirty="0">
              <a:solidFill>
                <a:srgbClr val="EB5EA1"/>
              </a:solidFill>
            </a:endParaRPr>
          </a:p>
        </p:txBody>
      </p:sp>
      <p:cxnSp>
        <p:nvCxnSpPr>
          <p:cNvPr id="26" name="Straight Connector 25"/>
          <p:cNvCxnSpPr/>
          <p:nvPr/>
        </p:nvCxnSpPr>
        <p:spPr>
          <a:xfrm>
            <a:off x="1483346" y="2553421"/>
            <a:ext cx="0" cy="19812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83346" y="4534621"/>
            <a:ext cx="66261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83346" y="4153621"/>
            <a:ext cx="627398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25089" y="4178631"/>
            <a:ext cx="7271982" cy="276999"/>
          </a:xfrm>
          <a:prstGeom prst="rect">
            <a:avLst/>
          </a:prstGeom>
          <a:noFill/>
        </p:spPr>
        <p:txBody>
          <a:bodyPr wrap="square" rtlCol="0">
            <a:spAutoFit/>
          </a:bodyPr>
          <a:lstStyle/>
          <a:p>
            <a:pPr algn="ctr"/>
            <a:r>
              <a:rPr lang="en-US" sz="1200" dirty="0" smtClean="0">
                <a:solidFill>
                  <a:schemeClr val="tx1">
                    <a:lumMod val="85000"/>
                    <a:lumOff val="15000"/>
                  </a:schemeClr>
                </a:solidFill>
              </a:rPr>
              <a:t>SUSTAIN COMMUNICATION ACROSS THE YEAR THROUGH THE STORIES </a:t>
            </a:r>
            <a:endParaRPr lang="en-US" sz="1200" dirty="0">
              <a:solidFill>
                <a:schemeClr val="tx1">
                  <a:lumMod val="85000"/>
                  <a:lumOff val="15000"/>
                </a:schemeClr>
              </a:solidFill>
            </a:endParaRPr>
          </a:p>
        </p:txBody>
      </p:sp>
      <p:sp>
        <p:nvSpPr>
          <p:cNvPr id="33" name="TextBox 32"/>
          <p:cNvSpPr txBox="1"/>
          <p:nvPr/>
        </p:nvSpPr>
        <p:spPr>
          <a:xfrm>
            <a:off x="1704892" y="2194667"/>
            <a:ext cx="1653064" cy="430887"/>
          </a:xfrm>
          <a:prstGeom prst="rect">
            <a:avLst/>
          </a:prstGeom>
          <a:noFill/>
        </p:spPr>
        <p:txBody>
          <a:bodyPr wrap="square" rtlCol="0">
            <a:spAutoFit/>
          </a:bodyPr>
          <a:lstStyle/>
          <a:p>
            <a:pPr algn="ctr"/>
            <a:r>
              <a:rPr lang="en-US" sz="1100" dirty="0" smtClean="0">
                <a:solidFill>
                  <a:schemeClr val="tx1">
                    <a:lumMod val="85000"/>
                    <a:lumOff val="15000"/>
                  </a:schemeClr>
                </a:solidFill>
              </a:rPr>
              <a:t>INTERNATIONAL DAY IN SCHOOL</a:t>
            </a:r>
            <a:endParaRPr lang="en-US" sz="1100" dirty="0">
              <a:solidFill>
                <a:schemeClr val="tx1">
                  <a:lumMod val="85000"/>
                  <a:lumOff val="15000"/>
                </a:schemeClr>
              </a:solidFill>
            </a:endParaRPr>
          </a:p>
        </p:txBody>
      </p:sp>
      <p:sp>
        <p:nvSpPr>
          <p:cNvPr id="34" name="TextBox 33"/>
          <p:cNvSpPr txBox="1"/>
          <p:nvPr/>
        </p:nvSpPr>
        <p:spPr>
          <a:xfrm>
            <a:off x="3122948" y="2194667"/>
            <a:ext cx="2363835" cy="430887"/>
          </a:xfrm>
          <a:prstGeom prst="rect">
            <a:avLst/>
          </a:prstGeom>
          <a:noFill/>
        </p:spPr>
        <p:txBody>
          <a:bodyPr wrap="square" rtlCol="0">
            <a:spAutoFit/>
          </a:bodyPr>
          <a:lstStyle/>
          <a:p>
            <a:pPr algn="ctr"/>
            <a:r>
              <a:rPr lang="en-US" sz="1100" dirty="0" smtClean="0">
                <a:solidFill>
                  <a:schemeClr val="tx1">
                    <a:lumMod val="85000"/>
                    <a:lumOff val="15000"/>
                  </a:schemeClr>
                </a:solidFill>
              </a:rPr>
              <a:t>MARCH- THE RIDE FOR COURAGE</a:t>
            </a:r>
            <a:endParaRPr lang="en-US" sz="1100" dirty="0">
              <a:solidFill>
                <a:schemeClr val="tx1">
                  <a:lumMod val="85000"/>
                  <a:lumOff val="15000"/>
                </a:schemeClr>
              </a:solidFill>
            </a:endParaRPr>
          </a:p>
        </p:txBody>
      </p:sp>
      <p:sp>
        <p:nvSpPr>
          <p:cNvPr id="35" name="TextBox 34"/>
          <p:cNvSpPr txBox="1"/>
          <p:nvPr/>
        </p:nvSpPr>
        <p:spPr>
          <a:xfrm>
            <a:off x="6515361" y="2212053"/>
            <a:ext cx="1675782" cy="430887"/>
          </a:xfrm>
          <a:prstGeom prst="rect">
            <a:avLst/>
          </a:prstGeom>
          <a:noFill/>
        </p:spPr>
        <p:txBody>
          <a:bodyPr wrap="square" rtlCol="0">
            <a:spAutoFit/>
          </a:bodyPr>
          <a:lstStyle/>
          <a:p>
            <a:pPr algn="ctr"/>
            <a:r>
              <a:rPr lang="en-US" sz="1100" dirty="0" smtClean="0">
                <a:solidFill>
                  <a:schemeClr val="tx1">
                    <a:lumMod val="85000"/>
                    <a:lumOff val="15000"/>
                  </a:schemeClr>
                </a:solidFill>
              </a:rPr>
              <a:t>OCTOBER- BREAST CANCER MONTH</a:t>
            </a:r>
            <a:endParaRPr lang="en-US" sz="1100" dirty="0">
              <a:solidFill>
                <a:schemeClr val="tx1">
                  <a:lumMod val="85000"/>
                  <a:lumOff val="15000"/>
                </a:schemeClr>
              </a:solidFill>
            </a:endParaRPr>
          </a:p>
        </p:txBody>
      </p:sp>
      <p:grpSp>
        <p:nvGrpSpPr>
          <p:cNvPr id="11" name="Group 10"/>
          <p:cNvGrpSpPr/>
          <p:nvPr/>
        </p:nvGrpSpPr>
        <p:grpSpPr>
          <a:xfrm>
            <a:off x="706267" y="5123336"/>
            <a:ext cx="1787173" cy="833986"/>
            <a:chOff x="6958903" y="323427"/>
            <a:chExt cx="1787173" cy="833986"/>
          </a:xfrm>
        </p:grpSpPr>
        <p:sp>
          <p:nvSpPr>
            <p:cNvPr id="4" name="TextBox 3"/>
            <p:cNvSpPr txBox="1"/>
            <p:nvPr/>
          </p:nvSpPr>
          <p:spPr>
            <a:xfrm>
              <a:off x="7219696" y="372484"/>
              <a:ext cx="785793" cy="253916"/>
            </a:xfrm>
            <a:prstGeom prst="rect">
              <a:avLst/>
            </a:prstGeom>
            <a:noFill/>
          </p:spPr>
          <p:txBody>
            <a:bodyPr wrap="none" rtlCol="0">
              <a:spAutoFit/>
            </a:bodyPr>
            <a:lstStyle/>
            <a:p>
              <a:r>
                <a:rPr lang="en-US" sz="1050" dirty="0" smtClean="0">
                  <a:solidFill>
                    <a:schemeClr val="tx1">
                      <a:lumMod val="85000"/>
                      <a:lumOff val="15000"/>
                    </a:schemeClr>
                  </a:solidFill>
                </a:rPr>
                <a:t>Educating</a:t>
              </a:r>
              <a:endParaRPr lang="en-US" sz="1050" dirty="0">
                <a:solidFill>
                  <a:schemeClr val="tx1">
                    <a:lumMod val="85000"/>
                    <a:lumOff val="15000"/>
                  </a:schemeClr>
                </a:solidFill>
              </a:endParaRPr>
            </a:p>
          </p:txBody>
        </p:sp>
        <p:sp>
          <p:nvSpPr>
            <p:cNvPr id="29" name="TextBox 28"/>
            <p:cNvSpPr txBox="1"/>
            <p:nvPr/>
          </p:nvSpPr>
          <p:spPr>
            <a:xfrm>
              <a:off x="7219696" y="634143"/>
              <a:ext cx="1526380" cy="261610"/>
            </a:xfrm>
            <a:prstGeom prst="rect">
              <a:avLst/>
            </a:prstGeom>
            <a:noFill/>
          </p:spPr>
          <p:txBody>
            <a:bodyPr wrap="none" rtlCol="0">
              <a:spAutoFit/>
            </a:bodyPr>
            <a:lstStyle/>
            <a:p>
              <a:r>
                <a:rPr lang="en-US" sz="1050" dirty="0" smtClean="0">
                  <a:solidFill>
                    <a:schemeClr val="tx1">
                      <a:lumMod val="85000"/>
                      <a:lumOff val="15000"/>
                    </a:schemeClr>
                  </a:solidFill>
                </a:rPr>
                <a:t>Building a community</a:t>
              </a:r>
              <a:endParaRPr lang="en-US" sz="1050" dirty="0">
                <a:solidFill>
                  <a:schemeClr val="tx1">
                    <a:lumMod val="85000"/>
                    <a:lumOff val="15000"/>
                  </a:schemeClr>
                </a:solidFill>
              </a:endParaRPr>
            </a:p>
          </p:txBody>
        </p:sp>
        <p:sp>
          <p:nvSpPr>
            <p:cNvPr id="37" name="TextBox 36"/>
            <p:cNvSpPr txBox="1"/>
            <p:nvPr/>
          </p:nvSpPr>
          <p:spPr>
            <a:xfrm>
              <a:off x="7219696" y="895803"/>
              <a:ext cx="1040670" cy="261610"/>
            </a:xfrm>
            <a:prstGeom prst="rect">
              <a:avLst/>
            </a:prstGeom>
            <a:noFill/>
          </p:spPr>
          <p:txBody>
            <a:bodyPr wrap="none" rtlCol="0">
              <a:spAutoFit/>
            </a:bodyPr>
            <a:lstStyle/>
            <a:p>
              <a:r>
                <a:rPr lang="en-US" sz="1050" dirty="0" smtClean="0">
                  <a:solidFill>
                    <a:schemeClr val="tx1">
                      <a:lumMod val="85000"/>
                      <a:lumOff val="15000"/>
                    </a:schemeClr>
                  </a:solidFill>
                </a:rPr>
                <a:t>Raising funds</a:t>
              </a:r>
              <a:endParaRPr lang="en-US" sz="1050" dirty="0">
                <a:solidFill>
                  <a:schemeClr val="tx1">
                    <a:lumMod val="85000"/>
                    <a:lumOff val="15000"/>
                  </a:schemeClr>
                </a:solidFill>
              </a:endParaRPr>
            </a:p>
          </p:txBody>
        </p:sp>
        <p:sp>
          <p:nvSpPr>
            <p:cNvPr id="39" name="Oval 38"/>
            <p:cNvSpPr/>
            <p:nvPr/>
          </p:nvSpPr>
          <p:spPr>
            <a:xfrm>
              <a:off x="6958903" y="891671"/>
              <a:ext cx="260793" cy="260793"/>
            </a:xfrm>
            <a:prstGeom prst="ellipse">
              <a:avLst/>
            </a:prstGeom>
            <a:solidFill>
              <a:srgbClr val="EB5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85000"/>
                    <a:lumOff val="15000"/>
                  </a:schemeClr>
                </a:solidFill>
              </a:endParaRPr>
            </a:p>
          </p:txBody>
        </p:sp>
        <p:sp>
          <p:nvSpPr>
            <p:cNvPr id="40" name="Oval 39"/>
            <p:cNvSpPr/>
            <p:nvPr/>
          </p:nvSpPr>
          <p:spPr>
            <a:xfrm>
              <a:off x="6958903" y="607549"/>
              <a:ext cx="260793" cy="26079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85000"/>
                    <a:lumOff val="15000"/>
                  </a:schemeClr>
                </a:solidFill>
              </a:endParaRPr>
            </a:p>
          </p:txBody>
        </p:sp>
        <p:sp>
          <p:nvSpPr>
            <p:cNvPr id="41" name="Oval 40"/>
            <p:cNvSpPr/>
            <p:nvPr/>
          </p:nvSpPr>
          <p:spPr>
            <a:xfrm>
              <a:off x="6958903" y="323427"/>
              <a:ext cx="260793" cy="26079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85000"/>
                    <a:lumOff val="15000"/>
                  </a:schemeClr>
                </a:solidFill>
              </a:endParaRPr>
            </a:p>
          </p:txBody>
        </p:sp>
      </p:grpSp>
      <p:grpSp>
        <p:nvGrpSpPr>
          <p:cNvPr id="20" name="Group 19"/>
          <p:cNvGrpSpPr/>
          <p:nvPr/>
        </p:nvGrpSpPr>
        <p:grpSpPr>
          <a:xfrm>
            <a:off x="-143323" y="1787015"/>
            <a:ext cx="9386311" cy="2977939"/>
            <a:chOff x="-187730" y="1339334"/>
            <a:chExt cx="9386311" cy="2977939"/>
          </a:xfrm>
        </p:grpSpPr>
        <p:sp>
          <p:nvSpPr>
            <p:cNvPr id="5" name="TextBox 4"/>
            <p:cNvSpPr txBox="1"/>
            <p:nvPr/>
          </p:nvSpPr>
          <p:spPr>
            <a:xfrm>
              <a:off x="838200" y="1339334"/>
              <a:ext cx="3048000" cy="369332"/>
            </a:xfrm>
            <a:prstGeom prst="rect">
              <a:avLst/>
            </a:prstGeom>
            <a:noFill/>
          </p:spPr>
          <p:txBody>
            <a:bodyPr wrap="square" rtlCol="0">
              <a:spAutoFit/>
            </a:bodyPr>
            <a:lstStyle/>
            <a:p>
              <a:r>
                <a:rPr lang="en-US" dirty="0" smtClean="0">
                  <a:solidFill>
                    <a:schemeClr val="tx1">
                      <a:lumMod val="85000"/>
                      <a:lumOff val="15000"/>
                    </a:schemeClr>
                  </a:solidFill>
                </a:rPr>
                <a:t>YEAR 1</a:t>
              </a:r>
              <a:endParaRPr lang="en-US" dirty="0">
                <a:solidFill>
                  <a:schemeClr val="tx1">
                    <a:lumMod val="85000"/>
                    <a:lumOff val="15000"/>
                  </a:schemeClr>
                </a:solidFill>
              </a:endParaRPr>
            </a:p>
          </p:txBody>
        </p:sp>
        <p:sp>
          <p:nvSpPr>
            <p:cNvPr id="6" name="TextBox 5"/>
            <p:cNvSpPr txBox="1"/>
            <p:nvPr/>
          </p:nvSpPr>
          <p:spPr>
            <a:xfrm>
              <a:off x="3924300" y="1339334"/>
              <a:ext cx="3048000" cy="369332"/>
            </a:xfrm>
            <a:prstGeom prst="rect">
              <a:avLst/>
            </a:prstGeom>
            <a:noFill/>
          </p:spPr>
          <p:txBody>
            <a:bodyPr wrap="square" rtlCol="0">
              <a:spAutoFit/>
            </a:bodyPr>
            <a:lstStyle/>
            <a:p>
              <a:r>
                <a:rPr lang="en-US" dirty="0" smtClean="0">
                  <a:solidFill>
                    <a:schemeClr val="tx1">
                      <a:lumMod val="85000"/>
                      <a:lumOff val="15000"/>
                    </a:schemeClr>
                  </a:solidFill>
                </a:rPr>
                <a:t>YEAR 2</a:t>
              </a:r>
              <a:endParaRPr lang="en-US" dirty="0">
                <a:solidFill>
                  <a:schemeClr val="tx1">
                    <a:lumMod val="85000"/>
                    <a:lumOff val="15000"/>
                  </a:schemeClr>
                </a:solidFill>
              </a:endParaRPr>
            </a:p>
          </p:txBody>
        </p:sp>
        <p:sp>
          <p:nvSpPr>
            <p:cNvPr id="7" name="TextBox 6"/>
            <p:cNvSpPr txBox="1"/>
            <p:nvPr/>
          </p:nvSpPr>
          <p:spPr>
            <a:xfrm>
              <a:off x="6150581" y="1339334"/>
              <a:ext cx="3048000" cy="369332"/>
            </a:xfrm>
            <a:prstGeom prst="rect">
              <a:avLst/>
            </a:prstGeom>
            <a:noFill/>
          </p:spPr>
          <p:txBody>
            <a:bodyPr wrap="square" rtlCol="0">
              <a:spAutoFit/>
            </a:bodyPr>
            <a:lstStyle/>
            <a:p>
              <a:pPr algn="ctr"/>
              <a:r>
                <a:rPr lang="en-US" dirty="0" smtClean="0">
                  <a:solidFill>
                    <a:schemeClr val="tx1">
                      <a:lumMod val="85000"/>
                      <a:lumOff val="15000"/>
                    </a:schemeClr>
                  </a:solidFill>
                </a:rPr>
                <a:t>YEAR 3</a:t>
              </a:r>
              <a:endParaRPr lang="en-US" dirty="0">
                <a:solidFill>
                  <a:schemeClr val="tx1">
                    <a:lumMod val="85000"/>
                    <a:lumOff val="15000"/>
                  </a:schemeClr>
                </a:solidFill>
              </a:endParaRPr>
            </a:p>
          </p:txBody>
        </p:sp>
        <p:cxnSp>
          <p:nvCxnSpPr>
            <p:cNvPr id="9" name="Straight Connector 8"/>
            <p:cNvCxnSpPr/>
            <p:nvPr/>
          </p:nvCxnSpPr>
          <p:spPr>
            <a:xfrm>
              <a:off x="2819400" y="1524000"/>
              <a:ext cx="0" cy="18288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43600" y="1524000"/>
              <a:ext cx="0" cy="18288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67283" y="1765103"/>
              <a:ext cx="2511830" cy="461665"/>
            </a:xfrm>
            <a:prstGeom prst="rect">
              <a:avLst/>
            </a:prstGeom>
            <a:noFill/>
          </p:spPr>
          <p:txBody>
            <a:bodyPr wrap="square" rtlCol="0">
              <a:spAutoFit/>
            </a:bodyPr>
            <a:lstStyle/>
            <a:p>
              <a:pPr algn="ctr"/>
              <a:r>
                <a:rPr lang="en-US" sz="1200" dirty="0" smtClean="0">
                  <a:solidFill>
                    <a:schemeClr val="tx1">
                      <a:lumMod val="85000"/>
                      <a:lumOff val="15000"/>
                    </a:schemeClr>
                  </a:solidFill>
                </a:rPr>
                <a:t>STRENGTHEN THE BONDS THROUGH COMPETITIONS</a:t>
              </a:r>
              <a:endParaRPr lang="en-US" sz="1200" dirty="0">
                <a:solidFill>
                  <a:schemeClr val="tx1">
                    <a:lumMod val="85000"/>
                    <a:lumOff val="15000"/>
                  </a:schemeClr>
                </a:solidFill>
              </a:endParaRPr>
            </a:p>
          </p:txBody>
        </p:sp>
        <p:sp>
          <p:nvSpPr>
            <p:cNvPr id="22" name="TextBox 21"/>
            <p:cNvSpPr txBox="1"/>
            <p:nvPr/>
          </p:nvSpPr>
          <p:spPr>
            <a:xfrm>
              <a:off x="6019800" y="1765103"/>
              <a:ext cx="3124200" cy="461665"/>
            </a:xfrm>
            <a:prstGeom prst="rect">
              <a:avLst/>
            </a:prstGeom>
            <a:noFill/>
          </p:spPr>
          <p:txBody>
            <a:bodyPr wrap="square" rtlCol="0">
              <a:spAutoFit/>
            </a:bodyPr>
            <a:lstStyle/>
            <a:p>
              <a:pPr algn="ctr"/>
              <a:r>
                <a:rPr lang="en-US" sz="1200" dirty="0" smtClean="0">
                  <a:solidFill>
                    <a:schemeClr val="tx1">
                      <a:lumMod val="85000"/>
                      <a:lumOff val="15000"/>
                    </a:schemeClr>
                  </a:solidFill>
                </a:rPr>
                <a:t>SUSTAIN THE BONDS, AND FOCUS MORE ON GATHERING FUNDS </a:t>
              </a:r>
              <a:endParaRPr lang="en-US" sz="1200" dirty="0">
                <a:solidFill>
                  <a:schemeClr val="tx1">
                    <a:lumMod val="85000"/>
                    <a:lumOff val="15000"/>
                  </a:schemeClr>
                </a:solidFill>
              </a:endParaRPr>
            </a:p>
          </p:txBody>
        </p:sp>
        <p:sp>
          <p:nvSpPr>
            <p:cNvPr id="23" name="TextBox 22"/>
            <p:cNvSpPr txBox="1"/>
            <p:nvPr/>
          </p:nvSpPr>
          <p:spPr>
            <a:xfrm>
              <a:off x="-187730" y="1765103"/>
              <a:ext cx="3124200" cy="430887"/>
            </a:xfrm>
            <a:prstGeom prst="rect">
              <a:avLst/>
            </a:prstGeom>
            <a:noFill/>
          </p:spPr>
          <p:txBody>
            <a:bodyPr wrap="square" rtlCol="0">
              <a:spAutoFit/>
            </a:bodyPr>
            <a:lstStyle/>
            <a:p>
              <a:pPr algn="ctr"/>
              <a:r>
                <a:rPr lang="en-US" sz="1100" dirty="0" smtClean="0">
                  <a:solidFill>
                    <a:schemeClr val="tx1">
                      <a:lumMod val="85000"/>
                      <a:lumOff val="15000"/>
                    </a:schemeClr>
                  </a:solidFill>
                </a:rPr>
                <a:t>BUILD A COMMUNITY BY EDUCATING STAKEHOLDERS AND STUDENT </a:t>
              </a:r>
              <a:endParaRPr lang="en-US" sz="1100" dirty="0">
                <a:solidFill>
                  <a:schemeClr val="tx1">
                    <a:lumMod val="85000"/>
                    <a:lumOff val="15000"/>
                  </a:schemeClr>
                </a:solidFill>
              </a:endParaRPr>
            </a:p>
          </p:txBody>
        </p:sp>
        <p:grpSp>
          <p:nvGrpSpPr>
            <p:cNvPr id="8" name="Group 7"/>
            <p:cNvGrpSpPr/>
            <p:nvPr/>
          </p:nvGrpSpPr>
          <p:grpSpPr>
            <a:xfrm>
              <a:off x="218652" y="2438400"/>
              <a:ext cx="2244482" cy="1627280"/>
              <a:chOff x="76200" y="1771844"/>
              <a:chExt cx="2244482" cy="1627280"/>
            </a:xfrm>
          </p:grpSpPr>
          <p:sp>
            <p:nvSpPr>
              <p:cNvPr id="27" name="Oval 26"/>
              <p:cNvSpPr/>
              <p:nvPr/>
            </p:nvSpPr>
            <p:spPr>
              <a:xfrm>
                <a:off x="1340893" y="1910719"/>
                <a:ext cx="979789" cy="97978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lumMod val="85000"/>
                      <a:lumOff val="15000"/>
                    </a:schemeClr>
                  </a:solidFill>
                </a:endParaRPr>
              </a:p>
            </p:txBody>
          </p:sp>
          <p:sp>
            <p:nvSpPr>
              <p:cNvPr id="38" name="Oval 37"/>
              <p:cNvSpPr/>
              <p:nvPr/>
            </p:nvSpPr>
            <p:spPr>
              <a:xfrm>
                <a:off x="1340893" y="2699078"/>
                <a:ext cx="700046" cy="700046"/>
              </a:xfrm>
              <a:prstGeom prst="ellipse">
                <a:avLst/>
              </a:prstGeom>
              <a:solidFill>
                <a:srgbClr val="EB5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lumMod val="85000"/>
                      <a:lumOff val="15000"/>
                    </a:schemeClr>
                  </a:solidFill>
                </a:endParaRPr>
              </a:p>
            </p:txBody>
          </p:sp>
          <p:sp>
            <p:nvSpPr>
              <p:cNvPr id="3" name="Oval 2"/>
              <p:cNvSpPr/>
              <p:nvPr/>
            </p:nvSpPr>
            <p:spPr>
              <a:xfrm>
                <a:off x="76200" y="1771844"/>
                <a:ext cx="1524000" cy="152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lumMod val="85000"/>
                      <a:lumOff val="15000"/>
                    </a:schemeClr>
                  </a:solidFill>
                </a:endParaRPr>
              </a:p>
            </p:txBody>
          </p:sp>
        </p:grpSp>
        <p:grpSp>
          <p:nvGrpSpPr>
            <p:cNvPr id="12" name="Group 11"/>
            <p:cNvGrpSpPr/>
            <p:nvPr/>
          </p:nvGrpSpPr>
          <p:grpSpPr>
            <a:xfrm>
              <a:off x="3215503" y="2438400"/>
              <a:ext cx="2363610" cy="1648948"/>
              <a:chOff x="3154544" y="1824518"/>
              <a:chExt cx="2363610" cy="1648948"/>
            </a:xfrm>
          </p:grpSpPr>
          <p:sp>
            <p:nvSpPr>
              <p:cNvPr id="44" name="Oval 43"/>
              <p:cNvSpPr/>
              <p:nvPr/>
            </p:nvSpPr>
            <p:spPr>
              <a:xfrm>
                <a:off x="3154544" y="1824518"/>
                <a:ext cx="1375685" cy="137568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85000"/>
                      <a:lumOff val="15000"/>
                    </a:schemeClr>
                  </a:solidFill>
                </a:endParaRPr>
              </a:p>
            </p:txBody>
          </p:sp>
          <p:sp>
            <p:nvSpPr>
              <p:cNvPr id="43" name="Oval 42"/>
              <p:cNvSpPr/>
              <p:nvPr/>
            </p:nvSpPr>
            <p:spPr>
              <a:xfrm>
                <a:off x="4018365" y="2554423"/>
                <a:ext cx="919043" cy="919043"/>
              </a:xfrm>
              <a:prstGeom prst="ellipse">
                <a:avLst/>
              </a:prstGeom>
              <a:solidFill>
                <a:srgbClr val="EB5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85000"/>
                      <a:lumOff val="15000"/>
                    </a:schemeClr>
                  </a:solidFill>
                </a:endParaRPr>
              </a:p>
            </p:txBody>
          </p:sp>
          <p:sp>
            <p:nvSpPr>
              <p:cNvPr id="42" name="Oval 41"/>
              <p:cNvSpPr/>
              <p:nvPr/>
            </p:nvSpPr>
            <p:spPr>
              <a:xfrm>
                <a:off x="4222223" y="1859186"/>
                <a:ext cx="1295931" cy="12959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85000"/>
                      <a:lumOff val="15000"/>
                    </a:schemeClr>
                  </a:solidFill>
                </a:endParaRPr>
              </a:p>
            </p:txBody>
          </p:sp>
        </p:grpSp>
        <p:grpSp>
          <p:nvGrpSpPr>
            <p:cNvPr id="13" name="Group 12"/>
            <p:cNvGrpSpPr/>
            <p:nvPr/>
          </p:nvGrpSpPr>
          <p:grpSpPr>
            <a:xfrm>
              <a:off x="6523601" y="2438400"/>
              <a:ext cx="2229004" cy="1878873"/>
              <a:chOff x="6553200" y="1864395"/>
              <a:chExt cx="2229004" cy="1878873"/>
            </a:xfrm>
          </p:grpSpPr>
          <p:sp>
            <p:nvSpPr>
              <p:cNvPr id="45" name="Oval 44"/>
              <p:cNvSpPr/>
              <p:nvPr/>
            </p:nvSpPr>
            <p:spPr>
              <a:xfrm>
                <a:off x="6553200" y="2144530"/>
                <a:ext cx="1150980" cy="11509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85000"/>
                      <a:lumOff val="15000"/>
                    </a:schemeClr>
                  </a:solidFill>
                </a:endParaRPr>
              </a:p>
            </p:txBody>
          </p:sp>
          <p:sp>
            <p:nvSpPr>
              <p:cNvPr id="47" name="Oval 46"/>
              <p:cNvSpPr/>
              <p:nvPr/>
            </p:nvSpPr>
            <p:spPr>
              <a:xfrm>
                <a:off x="7396174" y="1864395"/>
                <a:ext cx="1386030" cy="13860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85000"/>
                      <a:lumOff val="15000"/>
                    </a:schemeClr>
                  </a:solidFill>
                </a:endParaRPr>
              </a:p>
            </p:txBody>
          </p:sp>
          <p:sp>
            <p:nvSpPr>
              <p:cNvPr id="46" name="Oval 45"/>
              <p:cNvSpPr/>
              <p:nvPr/>
            </p:nvSpPr>
            <p:spPr>
              <a:xfrm>
                <a:off x="7192316" y="2553584"/>
                <a:ext cx="1189684" cy="1189684"/>
              </a:xfrm>
              <a:prstGeom prst="ellipse">
                <a:avLst/>
              </a:prstGeom>
              <a:solidFill>
                <a:srgbClr val="EB5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85000"/>
                      <a:lumOff val="15000"/>
                    </a:schemeClr>
                  </a:solidFill>
                </a:endParaRPr>
              </a:p>
            </p:txBody>
          </p:sp>
        </p:grpSp>
      </p:grpSp>
      <p:sp>
        <p:nvSpPr>
          <p:cNvPr id="14" name="TextBox 13"/>
          <p:cNvSpPr txBox="1"/>
          <p:nvPr/>
        </p:nvSpPr>
        <p:spPr>
          <a:xfrm>
            <a:off x="142453" y="2092340"/>
            <a:ext cx="1262418" cy="738664"/>
          </a:xfrm>
          <a:prstGeom prst="rect">
            <a:avLst/>
          </a:prstGeom>
          <a:noFill/>
        </p:spPr>
        <p:txBody>
          <a:bodyPr wrap="square" rtlCol="0">
            <a:spAutoFit/>
          </a:bodyPr>
          <a:lstStyle/>
          <a:p>
            <a:r>
              <a:rPr lang="en-US" sz="1400" dirty="0" smtClean="0"/>
              <a:t>Media Amplification </a:t>
            </a:r>
          </a:p>
          <a:p>
            <a:r>
              <a:rPr lang="en-US" sz="1400" dirty="0" smtClean="0"/>
              <a:t>&amp; Activations</a:t>
            </a:r>
            <a:endParaRPr lang="en-US" sz="1400" dirty="0"/>
          </a:p>
        </p:txBody>
      </p:sp>
      <p:sp>
        <p:nvSpPr>
          <p:cNvPr id="48" name="TextBox 47"/>
          <p:cNvSpPr txBox="1"/>
          <p:nvPr/>
        </p:nvSpPr>
        <p:spPr>
          <a:xfrm>
            <a:off x="7940716" y="4219612"/>
            <a:ext cx="1721048" cy="307777"/>
          </a:xfrm>
          <a:prstGeom prst="rect">
            <a:avLst/>
          </a:prstGeom>
          <a:noFill/>
        </p:spPr>
        <p:txBody>
          <a:bodyPr wrap="square" rtlCol="0">
            <a:spAutoFit/>
          </a:bodyPr>
          <a:lstStyle/>
          <a:p>
            <a:r>
              <a:rPr lang="en-US" sz="1400" dirty="0" smtClean="0"/>
              <a:t>Month</a:t>
            </a:r>
            <a:endParaRPr lang="en-US" sz="1400" dirty="0"/>
          </a:p>
        </p:txBody>
      </p:sp>
      <p:sp>
        <p:nvSpPr>
          <p:cNvPr id="15" name="Freeform 14"/>
          <p:cNvSpPr/>
          <p:nvPr/>
        </p:nvSpPr>
        <p:spPr>
          <a:xfrm>
            <a:off x="1657134" y="2772473"/>
            <a:ext cx="5958478" cy="1339279"/>
          </a:xfrm>
          <a:custGeom>
            <a:avLst/>
            <a:gdLst>
              <a:gd name="connsiteX0" fmla="*/ 30340 w 4933416"/>
              <a:gd name="connsiteY0" fmla="*/ 1324566 h 1339279"/>
              <a:gd name="connsiteX1" fmla="*/ 30340 w 4933416"/>
              <a:gd name="connsiteY1" fmla="*/ 1151146 h 1339279"/>
              <a:gd name="connsiteX2" fmla="*/ 345650 w 4933416"/>
              <a:gd name="connsiteY2" fmla="*/ 263 h 1339279"/>
              <a:gd name="connsiteX3" fmla="*/ 1023567 w 4933416"/>
              <a:gd name="connsiteY3" fmla="*/ 1261504 h 1339279"/>
              <a:gd name="connsiteX4" fmla="*/ 1796078 w 4933416"/>
              <a:gd name="connsiteY4" fmla="*/ 94856 h 1339279"/>
              <a:gd name="connsiteX5" fmla="*/ 2552822 w 4933416"/>
              <a:gd name="connsiteY5" fmla="*/ 1151146 h 1339279"/>
              <a:gd name="connsiteX6" fmla="*/ 3199209 w 4933416"/>
              <a:gd name="connsiteY6" fmla="*/ 142153 h 1339279"/>
              <a:gd name="connsiteX7" fmla="*/ 3892891 w 4933416"/>
              <a:gd name="connsiteY7" fmla="*/ 1214208 h 1339279"/>
              <a:gd name="connsiteX8" fmla="*/ 4350091 w 4933416"/>
              <a:gd name="connsiteY8" fmla="*/ 126387 h 1339279"/>
              <a:gd name="connsiteX9" fmla="*/ 4933416 w 4933416"/>
              <a:gd name="connsiteY9" fmla="*/ 1261504 h 1339279"/>
              <a:gd name="connsiteX10" fmla="*/ 4933416 w 4933416"/>
              <a:gd name="connsiteY10" fmla="*/ 1261504 h 1339279"/>
              <a:gd name="connsiteX11" fmla="*/ 4933416 w 4933416"/>
              <a:gd name="connsiteY11" fmla="*/ 1261504 h 133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3416" h="1339279">
                <a:moveTo>
                  <a:pt x="30340" y="1324566"/>
                </a:moveTo>
                <a:cubicBezTo>
                  <a:pt x="4064" y="1348214"/>
                  <a:pt x="-22212" y="1371863"/>
                  <a:pt x="30340" y="1151146"/>
                </a:cubicBezTo>
                <a:cubicBezTo>
                  <a:pt x="82892" y="930429"/>
                  <a:pt x="180112" y="-18130"/>
                  <a:pt x="345650" y="263"/>
                </a:cubicBezTo>
                <a:cubicBezTo>
                  <a:pt x="511188" y="18656"/>
                  <a:pt x="781829" y="1245738"/>
                  <a:pt x="1023567" y="1261504"/>
                </a:cubicBezTo>
                <a:cubicBezTo>
                  <a:pt x="1265305" y="1277269"/>
                  <a:pt x="1541202" y="113249"/>
                  <a:pt x="1796078" y="94856"/>
                </a:cubicBezTo>
                <a:cubicBezTo>
                  <a:pt x="2050954" y="76463"/>
                  <a:pt x="2318967" y="1143263"/>
                  <a:pt x="2552822" y="1151146"/>
                </a:cubicBezTo>
                <a:cubicBezTo>
                  <a:pt x="2786677" y="1159029"/>
                  <a:pt x="2975864" y="131643"/>
                  <a:pt x="3199209" y="142153"/>
                </a:cubicBezTo>
                <a:cubicBezTo>
                  <a:pt x="3422554" y="152663"/>
                  <a:pt x="3701077" y="1216836"/>
                  <a:pt x="3892891" y="1214208"/>
                </a:cubicBezTo>
                <a:cubicBezTo>
                  <a:pt x="4084705" y="1211580"/>
                  <a:pt x="4176670" y="118504"/>
                  <a:pt x="4350091" y="126387"/>
                </a:cubicBezTo>
                <a:cubicBezTo>
                  <a:pt x="4523512" y="134270"/>
                  <a:pt x="4933416" y="1261504"/>
                  <a:pt x="4933416" y="1261504"/>
                </a:cubicBezTo>
                <a:lnTo>
                  <a:pt x="4933416" y="1261504"/>
                </a:lnTo>
                <a:lnTo>
                  <a:pt x="4933416" y="1261504"/>
                </a:lnTo>
              </a:path>
            </a:pathLst>
          </a:custGeom>
          <a:noFill/>
          <a:ln>
            <a:solidFill>
              <a:srgbClr val="EB5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704553" y="3287992"/>
            <a:ext cx="6019800" cy="657515"/>
          </a:xfrm>
          <a:prstGeom prst="rect">
            <a:avLst/>
          </a:prstGeom>
          <a:solidFill>
            <a:schemeClr val="bg1">
              <a:lumMod val="6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85000"/>
                    <a:lumOff val="15000"/>
                  </a:schemeClr>
                </a:solidFill>
              </a:rPr>
              <a:t>CREATE ACTIVATIONS AROUND HIGH MOMENTS OF RECEPTIVITY ACROSS THE YEAR FOR HIGHER DONATIONS</a:t>
            </a:r>
            <a:endParaRPr lang="en-US" sz="1400" dirty="0">
              <a:solidFill>
                <a:schemeClr val="tx1">
                  <a:lumMod val="85000"/>
                  <a:lumOff val="15000"/>
                </a:schemeClr>
              </a:solidFill>
            </a:endParaRPr>
          </a:p>
        </p:txBody>
      </p:sp>
      <p:sp>
        <p:nvSpPr>
          <p:cNvPr id="49" name="TextBox 48"/>
          <p:cNvSpPr txBox="1"/>
          <p:nvPr/>
        </p:nvSpPr>
        <p:spPr>
          <a:xfrm>
            <a:off x="4714453" y="2206882"/>
            <a:ext cx="2363835" cy="261610"/>
          </a:xfrm>
          <a:prstGeom prst="rect">
            <a:avLst/>
          </a:prstGeom>
          <a:noFill/>
        </p:spPr>
        <p:txBody>
          <a:bodyPr wrap="square" rtlCol="0">
            <a:spAutoFit/>
          </a:bodyPr>
          <a:lstStyle/>
          <a:p>
            <a:pPr algn="ctr"/>
            <a:r>
              <a:rPr lang="en-US" sz="1100" dirty="0" smtClean="0">
                <a:solidFill>
                  <a:schemeClr val="tx1">
                    <a:lumMod val="85000"/>
                    <a:lumOff val="15000"/>
                  </a:schemeClr>
                </a:solidFill>
              </a:rPr>
              <a:t>JUNE - RAMADAN</a:t>
            </a:r>
            <a:endParaRPr lang="en-US" sz="1100" dirty="0">
              <a:solidFill>
                <a:schemeClr val="tx1">
                  <a:lumMod val="85000"/>
                  <a:lumOff val="15000"/>
                </a:schemeClr>
              </a:solidFill>
            </a:endParaRPr>
          </a:p>
        </p:txBody>
      </p:sp>
      <p:sp>
        <p:nvSpPr>
          <p:cNvPr id="18" name="Rectangle 17"/>
          <p:cNvSpPr/>
          <p:nvPr/>
        </p:nvSpPr>
        <p:spPr>
          <a:xfrm>
            <a:off x="2438666" y="5027846"/>
            <a:ext cx="5913735" cy="1231106"/>
          </a:xfrm>
          <a:prstGeom prst="rect">
            <a:avLst/>
          </a:prstGeom>
        </p:spPr>
        <p:txBody>
          <a:bodyPr wrap="none">
            <a:spAutoFit/>
          </a:bodyPr>
          <a:lstStyle/>
          <a:p>
            <a:r>
              <a:rPr lang="en-US" sz="1400" u="sng" dirty="0" smtClean="0">
                <a:solidFill>
                  <a:schemeClr val="tx1">
                    <a:lumMod val="75000"/>
                    <a:lumOff val="25000"/>
                  </a:schemeClr>
                </a:solidFill>
              </a:rPr>
              <a:t>Measuring Success</a:t>
            </a:r>
          </a:p>
          <a:p>
            <a:pPr marL="342900" indent="-342900">
              <a:buFont typeface="+mj-lt"/>
              <a:buAutoNum type="arabicPeriod"/>
            </a:pPr>
            <a:r>
              <a:rPr lang="en-US" sz="1400" dirty="0" smtClean="0">
                <a:solidFill>
                  <a:schemeClr val="tx1">
                    <a:lumMod val="75000"/>
                    <a:lumOff val="25000"/>
                  </a:schemeClr>
                </a:solidFill>
              </a:rPr>
              <a:t>Awareness within schools in UAE &amp; # schools </a:t>
            </a:r>
            <a:r>
              <a:rPr lang="en-US" sz="1400" dirty="0">
                <a:solidFill>
                  <a:schemeClr val="tx1">
                    <a:lumMod val="75000"/>
                    <a:lumOff val="25000"/>
                  </a:schemeClr>
                </a:solidFill>
              </a:rPr>
              <a:t>adopting the program</a:t>
            </a:r>
          </a:p>
          <a:p>
            <a:pPr marL="342900" indent="-342900">
              <a:buFont typeface="+mj-lt"/>
              <a:buAutoNum type="arabicPeriod"/>
            </a:pPr>
            <a:r>
              <a:rPr lang="en-US" sz="1400" dirty="0" smtClean="0">
                <a:solidFill>
                  <a:schemeClr val="tx1">
                    <a:lumMod val="75000"/>
                    <a:lumOff val="25000"/>
                  </a:schemeClr>
                </a:solidFill>
              </a:rPr>
              <a:t>Reach, Views, UGC volume, # App Downloads &amp; App Usage</a:t>
            </a:r>
          </a:p>
          <a:p>
            <a:pPr marL="342900" indent="-342900">
              <a:buFont typeface="+mj-lt"/>
              <a:buAutoNum type="arabicPeriod"/>
            </a:pPr>
            <a:r>
              <a:rPr lang="en-US" sz="1400" dirty="0" smtClean="0">
                <a:solidFill>
                  <a:schemeClr val="tx1">
                    <a:lumMod val="75000"/>
                    <a:lumOff val="25000"/>
                  </a:schemeClr>
                </a:solidFill>
              </a:rPr>
              <a:t># Donations</a:t>
            </a:r>
          </a:p>
          <a:p>
            <a:pPr marL="342900" indent="-342900">
              <a:buFont typeface="+mj-lt"/>
              <a:buAutoNum type="arabicPeriod"/>
            </a:pPr>
            <a:endParaRPr lang="en-US" dirty="0">
              <a:solidFill>
                <a:schemeClr val="tx1">
                  <a:lumMod val="85000"/>
                  <a:lumOff val="15000"/>
                </a:schemeClr>
              </a:solidFill>
            </a:endParaRPr>
          </a:p>
        </p:txBody>
      </p:sp>
      <p:cxnSp>
        <p:nvCxnSpPr>
          <p:cNvPr id="50" name="Straight Connector 49"/>
          <p:cNvCxnSpPr/>
          <p:nvPr/>
        </p:nvCxnSpPr>
        <p:spPr>
          <a:xfrm>
            <a:off x="3124200" y="1417638"/>
            <a:ext cx="2667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83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xit" presetSubtype="0" fill="hold" nodeType="with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14" grpId="0"/>
      <p:bldP spid="48" grpId="0"/>
      <p:bldP spid="15" grpId="0" animBg="1"/>
      <p:bldP spid="36" grpId="0" animBg="1"/>
      <p:bldP spid="49"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12124" y="2743200"/>
            <a:ext cx="1593660" cy="1122746"/>
          </a:xfrm>
          <a:prstGeom prst="roundRect">
            <a:avLst/>
          </a:prstGeom>
          <a:solidFill>
            <a:srgbClr val="EB5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KNIGHTS OF THE PINK CARAVAN</a:t>
            </a:r>
            <a:endParaRPr lang="en-US" sz="1600" dirty="0">
              <a:solidFill>
                <a:schemeClr val="bg1"/>
              </a:solidFill>
            </a:endParaRPr>
          </a:p>
        </p:txBody>
      </p:sp>
      <p:sp>
        <p:nvSpPr>
          <p:cNvPr id="5" name="TextBox 4"/>
          <p:cNvSpPr txBox="1"/>
          <p:nvPr/>
        </p:nvSpPr>
        <p:spPr>
          <a:xfrm>
            <a:off x="3913780" y="3903017"/>
            <a:ext cx="2590800" cy="307777"/>
          </a:xfrm>
          <a:prstGeom prst="rect">
            <a:avLst/>
          </a:prstGeom>
          <a:noFill/>
        </p:spPr>
        <p:txBody>
          <a:bodyPr wrap="square" rtlCol="0">
            <a:spAutoFit/>
          </a:bodyPr>
          <a:lstStyle/>
          <a:p>
            <a:r>
              <a:rPr lang="en-US" sz="1400" dirty="0" smtClean="0">
                <a:solidFill>
                  <a:schemeClr val="tx1">
                    <a:lumMod val="75000"/>
                    <a:lumOff val="25000"/>
                  </a:schemeClr>
                </a:solidFill>
              </a:rPr>
              <a:t>1,100 STORIES TO BE TOLD </a:t>
            </a:r>
            <a:endParaRPr lang="en-US" sz="1400" dirty="0">
              <a:solidFill>
                <a:schemeClr val="tx1">
                  <a:lumMod val="75000"/>
                  <a:lumOff val="25000"/>
                </a:schemeClr>
              </a:solidFill>
            </a:endParaRPr>
          </a:p>
        </p:txBody>
      </p:sp>
      <p:sp>
        <p:nvSpPr>
          <p:cNvPr id="6" name="Rectangle 5"/>
          <p:cNvSpPr/>
          <p:nvPr/>
        </p:nvSpPr>
        <p:spPr>
          <a:xfrm>
            <a:off x="1156374" y="208871"/>
            <a:ext cx="2933700" cy="457200"/>
          </a:xfrm>
          <a:prstGeom prst="rect">
            <a:avLst/>
          </a:prstGeom>
          <a:noFill/>
          <a:ln>
            <a:solidFill>
              <a:srgbClr val="EB5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75000"/>
                    <a:lumOff val="25000"/>
                  </a:schemeClr>
                </a:solidFill>
              </a:rPr>
              <a:t>AWARENESS </a:t>
            </a:r>
            <a:endParaRPr lang="en-US" sz="2000" dirty="0">
              <a:solidFill>
                <a:schemeClr val="tx1">
                  <a:lumMod val="75000"/>
                  <a:lumOff val="25000"/>
                </a:schemeClr>
              </a:solidFill>
            </a:endParaRPr>
          </a:p>
        </p:txBody>
      </p:sp>
      <p:sp>
        <p:nvSpPr>
          <p:cNvPr id="7" name="Rectangle 6"/>
          <p:cNvSpPr/>
          <p:nvPr/>
        </p:nvSpPr>
        <p:spPr>
          <a:xfrm>
            <a:off x="5905784" y="208871"/>
            <a:ext cx="2933700" cy="457200"/>
          </a:xfrm>
          <a:prstGeom prst="rect">
            <a:avLst/>
          </a:prstGeom>
          <a:noFill/>
          <a:ln>
            <a:solidFill>
              <a:srgbClr val="EB5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75000"/>
                    <a:lumOff val="25000"/>
                  </a:schemeClr>
                </a:solidFill>
              </a:rPr>
              <a:t>CONVERSION </a:t>
            </a:r>
            <a:endParaRPr lang="en-US" sz="2000" dirty="0">
              <a:solidFill>
                <a:schemeClr val="tx1">
                  <a:lumMod val="75000"/>
                  <a:lumOff val="25000"/>
                </a:schemeClr>
              </a:solidFill>
            </a:endParaRPr>
          </a:p>
        </p:txBody>
      </p:sp>
      <p:sp>
        <p:nvSpPr>
          <p:cNvPr id="8" name="Rectangle 7"/>
          <p:cNvSpPr/>
          <p:nvPr/>
        </p:nvSpPr>
        <p:spPr>
          <a:xfrm>
            <a:off x="72257" y="929645"/>
            <a:ext cx="1266361" cy="1203955"/>
          </a:xfrm>
          <a:prstGeom prst="rect">
            <a:avLst/>
          </a:prstGeom>
          <a:solidFill>
            <a:srgbClr val="EB5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PAID/ MEDIA COLLABORATIONS</a:t>
            </a:r>
            <a:endParaRPr lang="en-US" sz="1200" dirty="0">
              <a:solidFill>
                <a:schemeClr val="bg1"/>
              </a:solidFill>
            </a:endParaRPr>
          </a:p>
        </p:txBody>
      </p:sp>
      <p:sp>
        <p:nvSpPr>
          <p:cNvPr id="9" name="Rectangle 8"/>
          <p:cNvSpPr/>
          <p:nvPr/>
        </p:nvSpPr>
        <p:spPr>
          <a:xfrm>
            <a:off x="119418" y="2794793"/>
            <a:ext cx="1219200" cy="1200251"/>
          </a:xfrm>
          <a:prstGeom prst="rect">
            <a:avLst/>
          </a:prstGeom>
          <a:solidFill>
            <a:srgbClr val="EB5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OWNED </a:t>
            </a:r>
            <a:endParaRPr lang="en-US" sz="1200" dirty="0">
              <a:solidFill>
                <a:schemeClr val="bg1"/>
              </a:solidFill>
            </a:endParaRPr>
          </a:p>
        </p:txBody>
      </p:sp>
      <p:sp>
        <p:nvSpPr>
          <p:cNvPr id="10" name="Rectangle 9"/>
          <p:cNvSpPr/>
          <p:nvPr/>
        </p:nvSpPr>
        <p:spPr>
          <a:xfrm>
            <a:off x="119418" y="4455755"/>
            <a:ext cx="1219200" cy="1200251"/>
          </a:xfrm>
          <a:prstGeom prst="rect">
            <a:avLst/>
          </a:prstGeom>
          <a:solidFill>
            <a:srgbClr val="EB5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EARNED  </a:t>
            </a:r>
            <a:endParaRPr lang="en-US" sz="1200" dirty="0">
              <a:solidFill>
                <a:schemeClr val="bg1"/>
              </a:solidFill>
            </a:endParaRPr>
          </a:p>
        </p:txBody>
      </p:sp>
      <p:sp>
        <p:nvSpPr>
          <p:cNvPr id="11" name="Rectangle 10"/>
          <p:cNvSpPr/>
          <p:nvPr/>
        </p:nvSpPr>
        <p:spPr>
          <a:xfrm>
            <a:off x="0" y="5867399"/>
            <a:ext cx="9144000" cy="960503"/>
          </a:xfrm>
          <a:prstGeom prst="rect">
            <a:avLst/>
          </a:prstGeom>
          <a:solidFill>
            <a:srgbClr val="FFC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2" name="Rectangle 11"/>
          <p:cNvSpPr/>
          <p:nvPr/>
        </p:nvSpPr>
        <p:spPr>
          <a:xfrm>
            <a:off x="1934472" y="5957674"/>
            <a:ext cx="2197290" cy="769961"/>
          </a:xfrm>
          <a:prstGeom prst="rect">
            <a:avLst/>
          </a:prstGeom>
          <a:solidFill>
            <a:schemeClr val="bg1"/>
          </a:solidFill>
          <a:ln>
            <a:solidFill>
              <a:srgbClr val="EB5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75000"/>
                    <a:lumOff val="25000"/>
                  </a:schemeClr>
                </a:solidFill>
              </a:rPr>
              <a:t>VIEWS, REACH, IMPRESSIONS &amp; CLICKS, UGC &amp; APP DOWNLOADS </a:t>
            </a:r>
            <a:endParaRPr lang="en-US" sz="1200" dirty="0">
              <a:solidFill>
                <a:schemeClr val="tx1">
                  <a:lumMod val="75000"/>
                  <a:lumOff val="25000"/>
                </a:schemeClr>
              </a:solidFill>
            </a:endParaRPr>
          </a:p>
        </p:txBody>
      </p:sp>
      <p:sp>
        <p:nvSpPr>
          <p:cNvPr id="13" name="Rectangle 12"/>
          <p:cNvSpPr/>
          <p:nvPr/>
        </p:nvSpPr>
        <p:spPr>
          <a:xfrm>
            <a:off x="117250" y="6050240"/>
            <a:ext cx="1418688" cy="648283"/>
          </a:xfrm>
          <a:prstGeom prst="rect">
            <a:avLst/>
          </a:prstGeom>
          <a:solidFill>
            <a:srgbClr val="EB5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MEASUREMENT   </a:t>
            </a:r>
            <a:endParaRPr lang="en-US" sz="1200" dirty="0">
              <a:solidFill>
                <a:schemeClr val="bg1"/>
              </a:solidFill>
            </a:endParaRPr>
          </a:p>
        </p:txBody>
      </p:sp>
      <p:sp>
        <p:nvSpPr>
          <p:cNvPr id="14" name="Rectangle 13"/>
          <p:cNvSpPr/>
          <p:nvPr/>
        </p:nvSpPr>
        <p:spPr>
          <a:xfrm>
            <a:off x="6150211" y="5957674"/>
            <a:ext cx="2197290" cy="769961"/>
          </a:xfrm>
          <a:prstGeom prst="rect">
            <a:avLst/>
          </a:prstGeom>
          <a:solidFill>
            <a:schemeClr val="bg1"/>
          </a:solidFill>
          <a:ln>
            <a:solidFill>
              <a:srgbClr val="EB5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75000"/>
                    <a:lumOff val="25000"/>
                  </a:schemeClr>
                </a:solidFill>
              </a:rPr>
              <a:t>DONATIONS </a:t>
            </a:r>
          </a:p>
          <a:p>
            <a:pPr algn="ctr"/>
            <a:r>
              <a:rPr lang="en-US" sz="1400" dirty="0" smtClean="0">
                <a:solidFill>
                  <a:schemeClr val="tx1">
                    <a:lumMod val="75000"/>
                    <a:lumOff val="25000"/>
                  </a:schemeClr>
                </a:solidFill>
              </a:rPr>
              <a:t>STORIES SHARED</a:t>
            </a:r>
            <a:endParaRPr lang="en-US" sz="1400" dirty="0">
              <a:solidFill>
                <a:schemeClr val="tx1">
                  <a:lumMod val="75000"/>
                  <a:lumOff val="25000"/>
                </a:schemeClr>
              </a:solidFill>
            </a:endParaRPr>
          </a:p>
        </p:txBody>
      </p:sp>
      <p:pic>
        <p:nvPicPr>
          <p:cNvPr id="5122" name="Picture 2" descr="http://letiarts.com/letiarts2014/wp-content/uploads/2014/04/icon_mobi_app.pn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228264" y="267982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cdn2.iconfinder.com/data/icons/picons-essentials/57/website-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9833" y="2820262"/>
            <a:ext cx="1014516" cy="1014516"/>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3228263" y="2577980"/>
            <a:ext cx="3934537" cy="176542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pic>
        <p:nvPicPr>
          <p:cNvPr id="19" name="Picture 8" descr="http://www.theinquirer.net/IMG/261/280261/snapchat-logo-app-sto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7170" y="2880556"/>
            <a:ext cx="446964" cy="4469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s://encrypted-tbn0.gstatic.com/images?q=tbn:ANd9GcS7_etaVtno3oap3oQIZJLG-1n--sjriZ3bWPryEEFwkKlUB1x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5938" y="3416362"/>
            <a:ext cx="371078" cy="37107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a:off x="2024134" y="3483448"/>
            <a:ext cx="1074477" cy="0"/>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563609" y="1648212"/>
            <a:ext cx="975549" cy="796034"/>
          </a:xfrm>
          <a:prstGeom prst="straightConnector1">
            <a:avLst/>
          </a:prstGeom>
          <a:ln w="28575">
            <a:solidFill>
              <a:srgbClr val="EB5EA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30761" y="1917416"/>
            <a:ext cx="774539" cy="592325"/>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130" name="Picture 10" descr="https://www.bonvito.net/fileadmin/_migrated/pics/modul-icon_epay_g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5147" y="994236"/>
            <a:ext cx="582360" cy="582360"/>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p:nvPr/>
        </p:nvCxnSpPr>
        <p:spPr>
          <a:xfrm flipV="1">
            <a:off x="5816593" y="1577017"/>
            <a:ext cx="630498" cy="814041"/>
          </a:xfrm>
          <a:prstGeom prst="straightConnector1">
            <a:avLst/>
          </a:prstGeom>
          <a:ln w="28575">
            <a:solidFill>
              <a:srgbClr val="EB5EA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077606" y="1795772"/>
            <a:ext cx="544915" cy="699810"/>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27" name="Straight Arrow Connector 5126"/>
          <p:cNvCxnSpPr>
            <a:stCxn id="15" idx="2"/>
            <a:endCxn id="5131" idx="0"/>
          </p:cNvCxnSpPr>
          <p:nvPr/>
        </p:nvCxnSpPr>
        <p:spPr>
          <a:xfrm>
            <a:off x="5195532" y="4343400"/>
            <a:ext cx="13648" cy="610212"/>
          </a:xfrm>
          <a:prstGeom prst="straightConnector1">
            <a:avLst/>
          </a:prstGeom>
          <a:ln w="28575">
            <a:solidFill>
              <a:srgbClr val="EB5EA1"/>
            </a:solidFill>
            <a:tailEnd type="triangle"/>
          </a:ln>
        </p:spPr>
        <p:style>
          <a:lnRef idx="1">
            <a:schemeClr val="accent1"/>
          </a:lnRef>
          <a:fillRef idx="0">
            <a:schemeClr val="accent1"/>
          </a:fillRef>
          <a:effectRef idx="0">
            <a:schemeClr val="accent1"/>
          </a:effectRef>
          <a:fontRef idx="minor">
            <a:schemeClr val="tx1"/>
          </a:fontRef>
        </p:style>
      </p:cxnSp>
      <p:sp>
        <p:nvSpPr>
          <p:cNvPr id="5131" name="Rounded Rectangle 5130"/>
          <p:cNvSpPr/>
          <p:nvPr/>
        </p:nvSpPr>
        <p:spPr>
          <a:xfrm>
            <a:off x="4211756" y="4953612"/>
            <a:ext cx="1994848" cy="65699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GENERATE UGC /STORIES</a:t>
            </a:r>
            <a:endParaRPr lang="en-US" dirty="0">
              <a:solidFill>
                <a:schemeClr val="bg1"/>
              </a:solidFill>
            </a:endParaRPr>
          </a:p>
        </p:txBody>
      </p:sp>
      <p:cxnSp>
        <p:nvCxnSpPr>
          <p:cNvPr id="5135" name="Straight Arrow Connector 5134"/>
          <p:cNvCxnSpPr/>
          <p:nvPr/>
        </p:nvCxnSpPr>
        <p:spPr>
          <a:xfrm flipH="1" flipV="1">
            <a:off x="5478439" y="4343400"/>
            <a:ext cx="7961" cy="610212"/>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39" name="Straight Arrow Connector 5138"/>
          <p:cNvCxnSpPr/>
          <p:nvPr/>
        </p:nvCxnSpPr>
        <p:spPr>
          <a:xfrm>
            <a:off x="3591503" y="1396804"/>
            <a:ext cx="2708645" cy="0"/>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4" descr="https://cdn2.iconfinder.com/data/icons/picons-essentials/57/website-5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75282" y="854054"/>
            <a:ext cx="820380" cy="82038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http://letiarts.com/letiarts2014/wp-content/uploads/2014/04/icon_mobi_app.png"/>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7528197" y="793357"/>
            <a:ext cx="1047515" cy="1047515"/>
          </a:xfrm>
          <a:prstGeom prst="rect">
            <a:avLst/>
          </a:prstGeom>
          <a:noFill/>
          <a:extLst>
            <a:ext uri="{909E8E84-426E-40DD-AFC4-6F175D3DCCD1}">
              <a14:hiddenFill xmlns:a14="http://schemas.microsoft.com/office/drawing/2010/main">
                <a:solidFill>
                  <a:srgbClr val="FFFFFF"/>
                </a:solidFill>
              </a14:hiddenFill>
            </a:ext>
          </a:extLst>
        </p:spPr>
      </p:pic>
      <p:grpSp>
        <p:nvGrpSpPr>
          <p:cNvPr id="5148" name="Group 5147"/>
          <p:cNvGrpSpPr/>
          <p:nvPr/>
        </p:nvGrpSpPr>
        <p:grpSpPr>
          <a:xfrm>
            <a:off x="7225551" y="1998362"/>
            <a:ext cx="935418" cy="1485086"/>
            <a:chOff x="7225551" y="1998362"/>
            <a:chExt cx="935418" cy="1485086"/>
          </a:xfrm>
        </p:grpSpPr>
        <p:cxnSp>
          <p:nvCxnSpPr>
            <p:cNvPr id="5144" name="Straight Connector 5143"/>
            <p:cNvCxnSpPr/>
            <p:nvPr/>
          </p:nvCxnSpPr>
          <p:spPr>
            <a:xfrm>
              <a:off x="7225551" y="3483448"/>
              <a:ext cx="935418" cy="0"/>
            </a:xfrm>
            <a:prstGeom prst="line">
              <a:avLst/>
            </a:prstGeom>
            <a:ln w="28575">
              <a:solidFill>
                <a:srgbClr val="EB5EA1"/>
              </a:solidFill>
            </a:ln>
          </p:spPr>
          <p:style>
            <a:lnRef idx="1">
              <a:schemeClr val="accent1"/>
            </a:lnRef>
            <a:fillRef idx="0">
              <a:schemeClr val="accent1"/>
            </a:fillRef>
            <a:effectRef idx="0">
              <a:schemeClr val="accent1"/>
            </a:effectRef>
            <a:fontRef idx="minor">
              <a:schemeClr val="tx1"/>
            </a:fontRef>
          </p:style>
        </p:cxnSp>
        <p:cxnSp>
          <p:nvCxnSpPr>
            <p:cNvPr id="5146" name="Straight Arrow Connector 5145"/>
            <p:cNvCxnSpPr/>
            <p:nvPr/>
          </p:nvCxnSpPr>
          <p:spPr>
            <a:xfrm flipV="1">
              <a:off x="8160969" y="1998362"/>
              <a:ext cx="0" cy="1485086"/>
            </a:xfrm>
            <a:prstGeom prst="straightConnector1">
              <a:avLst/>
            </a:prstGeom>
            <a:ln w="28575">
              <a:solidFill>
                <a:srgbClr val="EB5EA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150" name="Straight Arrow Connector 5149"/>
          <p:cNvCxnSpPr/>
          <p:nvPr/>
        </p:nvCxnSpPr>
        <p:spPr>
          <a:xfrm flipH="1">
            <a:off x="2216662" y="3773503"/>
            <a:ext cx="881949" cy="0"/>
          </a:xfrm>
          <a:prstGeom prst="straightConnector1">
            <a:avLst/>
          </a:prstGeom>
          <a:ln w="28575">
            <a:solidFill>
              <a:srgbClr val="EB5EA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558628" y="4911266"/>
            <a:ext cx="1098645" cy="6569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rPr>
              <a:t>INFLUENCERS </a:t>
            </a:r>
            <a:endParaRPr lang="en-US" sz="1000" dirty="0">
              <a:solidFill>
                <a:schemeClr val="bg1"/>
              </a:solidFill>
            </a:endParaRPr>
          </a:p>
        </p:txBody>
      </p:sp>
      <p:cxnSp>
        <p:nvCxnSpPr>
          <p:cNvPr id="21" name="Straight Arrow Connector 20"/>
          <p:cNvCxnSpPr/>
          <p:nvPr/>
        </p:nvCxnSpPr>
        <p:spPr>
          <a:xfrm>
            <a:off x="2814154" y="5297503"/>
            <a:ext cx="1209838" cy="6399"/>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416401" y="1973569"/>
            <a:ext cx="2300881" cy="3460422"/>
            <a:chOff x="7225551" y="1998362"/>
            <a:chExt cx="935418" cy="1485086"/>
          </a:xfrm>
        </p:grpSpPr>
        <p:cxnSp>
          <p:nvCxnSpPr>
            <p:cNvPr id="46" name="Straight Connector 45"/>
            <p:cNvCxnSpPr/>
            <p:nvPr/>
          </p:nvCxnSpPr>
          <p:spPr>
            <a:xfrm>
              <a:off x="7225551" y="3483448"/>
              <a:ext cx="935418" cy="0"/>
            </a:xfrm>
            <a:prstGeom prst="line">
              <a:avLst/>
            </a:prstGeom>
            <a:ln w="28575">
              <a:solidFill>
                <a:srgbClr val="EB5EA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8160969" y="1998362"/>
              <a:ext cx="0" cy="1485086"/>
            </a:xfrm>
            <a:prstGeom prst="straightConnector1">
              <a:avLst/>
            </a:prstGeom>
            <a:ln w="28575">
              <a:solidFill>
                <a:srgbClr val="EB5EA1"/>
              </a:solidFill>
              <a:tailEnd type="triangle"/>
            </a:ln>
          </p:spPr>
          <p:style>
            <a:lnRef idx="1">
              <a:schemeClr val="accent1"/>
            </a:lnRef>
            <a:fillRef idx="0">
              <a:schemeClr val="accent1"/>
            </a:fillRef>
            <a:effectRef idx="0">
              <a:schemeClr val="accent1"/>
            </a:effectRef>
            <a:fontRef idx="minor">
              <a:schemeClr val="tx1"/>
            </a:fontRef>
          </p:style>
        </p:cxnSp>
      </p:grpSp>
      <p:pic>
        <p:nvPicPr>
          <p:cNvPr id="48" name="Picture 28" descr="https://fbcdn-sphotos-b-a.akamaihd.net/hphotos-ak-xap1/t31.0-8/1271084_10152203108461729_809245696_o.png?dl=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19313" y="1717118"/>
            <a:ext cx="456966" cy="45696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8" descr="https://fbcdn-sphotos-b-a.akamaihd.net/hphotos-ak-xap1/t31.0-8/1271084_10152203108461729_809245696_o.png?dl=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7089" y="3921476"/>
            <a:ext cx="451394" cy="451394"/>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1426395" y="895097"/>
            <a:ext cx="731520" cy="731520"/>
            <a:chOff x="805545" y="1401577"/>
            <a:chExt cx="1879598" cy="1879598"/>
          </a:xfrm>
          <a:solidFill>
            <a:schemeClr val="bg1">
              <a:lumMod val="65000"/>
            </a:schemeClr>
          </a:solidFill>
        </p:grpSpPr>
        <p:sp>
          <p:nvSpPr>
            <p:cNvPr id="51" name="Oval 50"/>
            <p:cNvSpPr/>
            <p:nvPr/>
          </p:nvSpPr>
          <p:spPr>
            <a:xfrm>
              <a:off x="805545" y="1401577"/>
              <a:ext cx="1879598" cy="1879598"/>
            </a:xfrm>
            <a:prstGeom prst="ellipse">
              <a:avLst/>
            </a:prstGeom>
            <a:grpFill/>
            <a:ln>
              <a:noFill/>
            </a:ln>
            <a:effectLst>
              <a:outerShdw blurRad="152400" dist="139700" dir="5400000" sx="90000" sy="-19000" rotWithShape="0">
                <a:prstClr val="black">
                  <a:alpha val="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2" name="Picture 4" descr="I:\Icons2.0\Icons_SMG\Newspaper2_IconSMG.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7325" y="1750424"/>
              <a:ext cx="1136037" cy="1181902"/>
            </a:xfrm>
            <a:prstGeom prst="rect">
              <a:avLst/>
            </a:prstGeom>
            <a:grpFill/>
            <a:extLst/>
          </p:spPr>
        </p:pic>
      </p:grpSp>
      <p:grpSp>
        <p:nvGrpSpPr>
          <p:cNvPr id="58" name="Group 57"/>
          <p:cNvGrpSpPr/>
          <p:nvPr/>
        </p:nvGrpSpPr>
        <p:grpSpPr>
          <a:xfrm>
            <a:off x="8323853" y="929645"/>
            <a:ext cx="731520" cy="731520"/>
            <a:chOff x="3643088" y="1401577"/>
            <a:chExt cx="1879598" cy="1879598"/>
          </a:xfrm>
          <a:solidFill>
            <a:schemeClr val="bg1">
              <a:lumMod val="65000"/>
            </a:schemeClr>
          </a:solidFill>
        </p:grpSpPr>
        <p:sp>
          <p:nvSpPr>
            <p:cNvPr id="59" name="Oval 58"/>
            <p:cNvSpPr/>
            <p:nvPr/>
          </p:nvSpPr>
          <p:spPr>
            <a:xfrm>
              <a:off x="3643088" y="1401577"/>
              <a:ext cx="1879598" cy="1879598"/>
            </a:xfrm>
            <a:prstGeom prst="ellipse">
              <a:avLst/>
            </a:prstGeom>
            <a:grpFill/>
            <a:ln>
              <a:noFill/>
            </a:ln>
            <a:effectLst>
              <a:outerShdw blurRad="152400" dist="139700" dir="5400000" sx="90000" sy="-19000" rotWithShape="0">
                <a:prstClr val="black">
                  <a:alpha val="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0" name="Picture 3" descr="I:\Icons2.0\Icons_SMG\DigitalBillboard_IconSMG.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999481" y="1868037"/>
              <a:ext cx="1166811" cy="1093364"/>
            </a:xfrm>
            <a:prstGeom prst="rect">
              <a:avLst/>
            </a:prstGeom>
            <a:grpFill/>
            <a:extLst/>
          </p:spPr>
        </p:pic>
      </p:grpSp>
      <p:grpSp>
        <p:nvGrpSpPr>
          <p:cNvPr id="61" name="Group 60"/>
          <p:cNvGrpSpPr/>
          <p:nvPr/>
        </p:nvGrpSpPr>
        <p:grpSpPr>
          <a:xfrm>
            <a:off x="2241575" y="895097"/>
            <a:ext cx="731520" cy="731520"/>
            <a:chOff x="3643088" y="1401577"/>
            <a:chExt cx="1879598" cy="1879598"/>
          </a:xfrm>
          <a:solidFill>
            <a:schemeClr val="bg1">
              <a:lumMod val="65000"/>
            </a:schemeClr>
          </a:solidFill>
        </p:grpSpPr>
        <p:sp>
          <p:nvSpPr>
            <p:cNvPr id="62" name="Oval 61"/>
            <p:cNvSpPr/>
            <p:nvPr/>
          </p:nvSpPr>
          <p:spPr>
            <a:xfrm>
              <a:off x="3643088" y="1401577"/>
              <a:ext cx="1879598" cy="1879598"/>
            </a:xfrm>
            <a:prstGeom prst="ellipse">
              <a:avLst/>
            </a:prstGeom>
            <a:grpFill/>
            <a:ln>
              <a:noFill/>
            </a:ln>
            <a:effectLst>
              <a:outerShdw blurRad="152400" dist="139700" dir="5400000" sx="90000" sy="-19000" rotWithShape="0">
                <a:prstClr val="black">
                  <a:alpha val="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3" name="Picture 2" descr="I:\Icons2.0\Icons_SMG\OnlineRadio_IconSMG.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051476" y="1858940"/>
              <a:ext cx="1062821" cy="964872"/>
            </a:xfrm>
            <a:prstGeom prst="rect">
              <a:avLst/>
            </a:prstGeom>
            <a:grpFill/>
            <a:extLst/>
          </p:spPr>
        </p:pic>
      </p:grpSp>
      <p:grpSp>
        <p:nvGrpSpPr>
          <p:cNvPr id="64" name="Group 63"/>
          <p:cNvGrpSpPr/>
          <p:nvPr/>
        </p:nvGrpSpPr>
        <p:grpSpPr>
          <a:xfrm>
            <a:off x="2200634" y="1689871"/>
            <a:ext cx="731520" cy="731520"/>
            <a:chOff x="3643088" y="1401577"/>
            <a:chExt cx="1879598" cy="1879598"/>
          </a:xfrm>
          <a:solidFill>
            <a:schemeClr val="bg1">
              <a:lumMod val="65000"/>
            </a:schemeClr>
          </a:solidFill>
        </p:grpSpPr>
        <p:sp>
          <p:nvSpPr>
            <p:cNvPr id="65" name="Oval 64"/>
            <p:cNvSpPr/>
            <p:nvPr/>
          </p:nvSpPr>
          <p:spPr>
            <a:xfrm>
              <a:off x="3643088" y="1401577"/>
              <a:ext cx="1879598" cy="1879598"/>
            </a:xfrm>
            <a:prstGeom prst="ellipse">
              <a:avLst/>
            </a:prstGeom>
            <a:grpFill/>
            <a:ln>
              <a:noFill/>
            </a:ln>
            <a:effectLst>
              <a:outerShdw blurRad="152400" dist="139700" dir="5400000" sx="90000" sy="-19000" rotWithShape="0">
                <a:prstClr val="black">
                  <a:alpha val="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Picture 3" descr="I:\Icons2.0\Icons_SMG\DigitalBillboard_IconSMG.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999481" y="1868037"/>
              <a:ext cx="1166811" cy="1093364"/>
            </a:xfrm>
            <a:prstGeom prst="rect">
              <a:avLst/>
            </a:prstGeom>
            <a:grpFill/>
            <a:extLst/>
          </p:spPr>
        </p:pic>
      </p:grpSp>
      <p:pic>
        <p:nvPicPr>
          <p:cNvPr id="67" name="Picture 6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66322" y="1709913"/>
            <a:ext cx="731623" cy="83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3777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3150" b="24274"/>
          <a:stretch/>
        </p:blipFill>
        <p:spPr bwMode="auto">
          <a:xfrm>
            <a:off x="-1" y="-59813"/>
            <a:ext cx="9144001" cy="691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ular Callout 10"/>
          <p:cNvSpPr/>
          <p:nvPr/>
        </p:nvSpPr>
        <p:spPr>
          <a:xfrm>
            <a:off x="838200" y="228600"/>
            <a:ext cx="2362200" cy="1630483"/>
          </a:xfrm>
          <a:prstGeom prst="wedgeRoundRectCallout">
            <a:avLst>
              <a:gd name="adj1" fmla="val -5511"/>
              <a:gd name="adj2" fmla="val 91577"/>
              <a:gd name="adj3" fmla="val 16667"/>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80" t="6208" r="3809" b="32512"/>
          <a:stretch/>
        </p:blipFill>
        <p:spPr bwMode="auto">
          <a:xfrm>
            <a:off x="1242340" y="400049"/>
            <a:ext cx="1553917" cy="120356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4877785" y="552447"/>
            <a:ext cx="4038600" cy="6153151"/>
          </a:xfrm>
          <a:prstGeom prst="round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5067300" y="1213642"/>
            <a:ext cx="35052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buNone/>
            </a:pPr>
            <a:r>
              <a:rPr lang="en-US" sz="2000" dirty="0" smtClean="0">
                <a:solidFill>
                  <a:prstClr val="black">
                    <a:lumMod val="85000"/>
                    <a:lumOff val="15000"/>
                  </a:prstClr>
                </a:solidFill>
              </a:rPr>
              <a:t>Via </a:t>
            </a:r>
            <a:r>
              <a:rPr lang="en-US" sz="2000" dirty="0">
                <a:solidFill>
                  <a:prstClr val="black">
                    <a:lumMod val="85000"/>
                    <a:lumOff val="15000"/>
                  </a:prstClr>
                </a:solidFill>
              </a:rPr>
              <a:t>SCHOOL PROGRAMS</a:t>
            </a:r>
          </a:p>
          <a:p>
            <a:pPr marL="0" indent="0">
              <a:buNone/>
            </a:pPr>
            <a:r>
              <a:rPr lang="en-US" sz="2800" dirty="0" smtClean="0">
                <a:solidFill>
                  <a:schemeClr val="tx1">
                    <a:lumMod val="85000"/>
                    <a:lumOff val="15000"/>
                  </a:schemeClr>
                </a:solidFill>
              </a:rPr>
              <a:t>Raising Awareness </a:t>
            </a:r>
          </a:p>
          <a:p>
            <a:pPr marL="0" indent="0">
              <a:buNone/>
            </a:pPr>
            <a:r>
              <a:rPr lang="en-US" sz="2800" dirty="0" smtClean="0">
                <a:solidFill>
                  <a:schemeClr val="tx1">
                    <a:lumMod val="85000"/>
                    <a:lumOff val="15000"/>
                  </a:schemeClr>
                </a:solidFill>
              </a:rPr>
              <a:t>Raising Funds</a:t>
            </a:r>
          </a:p>
          <a:p>
            <a:pPr marL="0" indent="0">
              <a:buNone/>
            </a:pPr>
            <a:r>
              <a:rPr lang="en-US" sz="2800" dirty="0" smtClean="0">
                <a:solidFill>
                  <a:schemeClr val="tx1">
                    <a:lumMod val="85000"/>
                    <a:lumOff val="15000"/>
                  </a:schemeClr>
                </a:solidFill>
              </a:rPr>
              <a:t>Prompting schools to adopt the program</a:t>
            </a:r>
          </a:p>
          <a:p>
            <a:pPr marL="0" indent="0">
              <a:buNone/>
            </a:pPr>
            <a:endParaRPr lang="en-US" sz="2000" dirty="0">
              <a:solidFill>
                <a:schemeClr val="tx1">
                  <a:lumMod val="85000"/>
                  <a:lumOff val="15000"/>
                </a:schemeClr>
              </a:solidFill>
            </a:endParaRPr>
          </a:p>
        </p:txBody>
      </p:sp>
      <p:sp>
        <p:nvSpPr>
          <p:cNvPr id="16" name="TextBox 15"/>
          <p:cNvSpPr txBox="1"/>
          <p:nvPr/>
        </p:nvSpPr>
        <p:spPr>
          <a:xfrm>
            <a:off x="5791200" y="5167977"/>
            <a:ext cx="2057400" cy="461665"/>
          </a:xfrm>
          <a:prstGeom prst="rect">
            <a:avLst/>
          </a:prstGeom>
          <a:noFill/>
        </p:spPr>
        <p:txBody>
          <a:bodyPr wrap="square" rtlCol="0">
            <a:spAutoFit/>
          </a:bodyPr>
          <a:lstStyle/>
          <a:p>
            <a:pPr algn="ctr"/>
            <a:r>
              <a:rPr lang="en-US" sz="2400" dirty="0" smtClean="0">
                <a:solidFill>
                  <a:srgbClr val="EB5EA1"/>
                </a:solidFill>
              </a:rPr>
              <a:t>OBJECTIVE</a:t>
            </a:r>
            <a:endParaRPr lang="en-US" sz="2400" dirty="0">
              <a:solidFill>
                <a:srgbClr val="EB5EA1"/>
              </a:solidFill>
            </a:endParaRPr>
          </a:p>
        </p:txBody>
      </p:sp>
      <p:sp>
        <p:nvSpPr>
          <p:cNvPr id="3" name="Up Arrow 2"/>
          <p:cNvSpPr/>
          <p:nvPr/>
        </p:nvSpPr>
        <p:spPr>
          <a:xfrm>
            <a:off x="4324350" y="1114423"/>
            <a:ext cx="876300" cy="2514600"/>
          </a:xfrm>
          <a:prstGeom prst="up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5219700" y="1366042"/>
            <a:ext cx="35052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solidFill>
                  <a:srgbClr val="EB5EA1"/>
                </a:solidFill>
              </a:rPr>
              <a:t>B</a:t>
            </a:r>
            <a:r>
              <a:rPr lang="en-US" sz="2800" dirty="0" smtClean="0">
                <a:solidFill>
                  <a:srgbClr val="EB5EA1"/>
                </a:solidFill>
              </a:rPr>
              <a:t>ridging </a:t>
            </a:r>
            <a:r>
              <a:rPr lang="en-US" sz="2800" dirty="0">
                <a:solidFill>
                  <a:srgbClr val="EB5EA1"/>
                </a:solidFill>
              </a:rPr>
              <a:t>the gap </a:t>
            </a:r>
            <a:r>
              <a:rPr lang="en-US" sz="2800" dirty="0">
                <a:solidFill>
                  <a:schemeClr val="tx1">
                    <a:lumMod val="85000"/>
                    <a:lumOff val="15000"/>
                  </a:schemeClr>
                </a:solidFill>
              </a:rPr>
              <a:t>between the cause and the parents </a:t>
            </a:r>
            <a:r>
              <a:rPr lang="en-US" sz="2800" u="sng" dirty="0">
                <a:solidFill>
                  <a:srgbClr val="EB5EA1"/>
                </a:solidFill>
              </a:rPr>
              <a:t>within</a:t>
            </a:r>
            <a:r>
              <a:rPr lang="en-US" sz="2800" dirty="0">
                <a:solidFill>
                  <a:schemeClr val="tx1">
                    <a:lumMod val="85000"/>
                    <a:lumOff val="15000"/>
                  </a:schemeClr>
                </a:solidFill>
              </a:rPr>
              <a:t> the environment of </a:t>
            </a:r>
            <a:r>
              <a:rPr lang="en-US" sz="2800" dirty="0" smtClean="0">
                <a:solidFill>
                  <a:schemeClr val="tx1">
                    <a:lumMod val="85000"/>
                    <a:lumOff val="15000"/>
                  </a:schemeClr>
                </a:solidFill>
              </a:rPr>
              <a:t>schools.</a:t>
            </a:r>
            <a:endParaRPr lang="en-US" sz="2800" dirty="0">
              <a:solidFill>
                <a:schemeClr val="tx1">
                  <a:lumMod val="85000"/>
                  <a:lumOff val="15000"/>
                </a:schemeClr>
              </a:solidFill>
            </a:endParaRPr>
          </a:p>
        </p:txBody>
      </p:sp>
      <p:sp>
        <p:nvSpPr>
          <p:cNvPr id="15" name="TextBox 14"/>
          <p:cNvSpPr txBox="1"/>
          <p:nvPr/>
        </p:nvSpPr>
        <p:spPr>
          <a:xfrm>
            <a:off x="5619750" y="5185095"/>
            <a:ext cx="2362200" cy="461665"/>
          </a:xfrm>
          <a:prstGeom prst="rect">
            <a:avLst/>
          </a:prstGeom>
          <a:noFill/>
        </p:spPr>
        <p:txBody>
          <a:bodyPr wrap="square" rtlCol="0">
            <a:spAutoFit/>
          </a:bodyPr>
          <a:lstStyle/>
          <a:p>
            <a:pPr algn="ctr"/>
            <a:r>
              <a:rPr lang="en-US" sz="2400" dirty="0" smtClean="0">
                <a:solidFill>
                  <a:srgbClr val="EB5EA1"/>
                </a:solidFill>
              </a:rPr>
              <a:t>CHALLENGES</a:t>
            </a:r>
            <a:endParaRPr lang="en-US" sz="2400" dirty="0">
              <a:solidFill>
                <a:srgbClr val="EB5EA1"/>
              </a:solidFill>
            </a:endParaRPr>
          </a:p>
        </p:txBody>
      </p:sp>
    </p:spTree>
    <p:extLst>
      <p:ext uri="{BB962C8B-B14F-4D97-AF65-F5344CB8AC3E}">
        <p14:creationId xmlns:p14="http://schemas.microsoft.com/office/powerpoint/2010/main" val="249422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3" grpId="0" animBg="1"/>
      <p:bldP spid="9"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9" name="Group 4108"/>
          <p:cNvGrpSpPr/>
          <p:nvPr/>
        </p:nvGrpSpPr>
        <p:grpSpPr>
          <a:xfrm>
            <a:off x="243311" y="1513239"/>
            <a:ext cx="8390218" cy="5158179"/>
            <a:chOff x="395725" y="473122"/>
            <a:chExt cx="8390218" cy="5158179"/>
          </a:xfrm>
        </p:grpSpPr>
        <p:sp>
          <p:nvSpPr>
            <p:cNvPr id="20" name="TextBox 19"/>
            <p:cNvSpPr txBox="1"/>
            <p:nvPr/>
          </p:nvSpPr>
          <p:spPr>
            <a:xfrm>
              <a:off x="4059952" y="4823592"/>
              <a:ext cx="1180787" cy="584775"/>
            </a:xfrm>
            <a:prstGeom prst="rect">
              <a:avLst/>
            </a:prstGeom>
            <a:noFill/>
          </p:spPr>
          <p:txBody>
            <a:bodyPr wrap="square" rtlCol="0">
              <a:spAutoFit/>
            </a:bodyPr>
            <a:lstStyle/>
            <a:p>
              <a:r>
                <a:rPr lang="en-US" sz="1600" dirty="0" smtClean="0">
                  <a:solidFill>
                    <a:schemeClr val="tx1">
                      <a:lumMod val="85000"/>
                      <a:lumOff val="15000"/>
                    </a:schemeClr>
                  </a:solidFill>
                </a:rPr>
                <a:t>Encourage/Empower</a:t>
              </a:r>
              <a:endParaRPr lang="en-US" sz="1600" dirty="0">
                <a:solidFill>
                  <a:schemeClr val="tx1">
                    <a:lumMod val="85000"/>
                    <a:lumOff val="15000"/>
                  </a:schemeClr>
                </a:solidFill>
              </a:endParaRPr>
            </a:p>
          </p:txBody>
        </p:sp>
        <p:sp>
          <p:nvSpPr>
            <p:cNvPr id="21" name="TextBox 20"/>
            <p:cNvSpPr txBox="1"/>
            <p:nvPr/>
          </p:nvSpPr>
          <p:spPr>
            <a:xfrm>
              <a:off x="6407836" y="5292747"/>
              <a:ext cx="902811" cy="338554"/>
            </a:xfrm>
            <a:prstGeom prst="rect">
              <a:avLst/>
            </a:prstGeom>
            <a:noFill/>
          </p:spPr>
          <p:txBody>
            <a:bodyPr wrap="none" rtlCol="0">
              <a:spAutoFit/>
            </a:bodyPr>
            <a:lstStyle/>
            <a:p>
              <a:r>
                <a:rPr lang="en-US" sz="1600" dirty="0" smtClean="0">
                  <a:solidFill>
                    <a:srgbClr val="EB5EA1"/>
                  </a:solidFill>
                </a:rPr>
                <a:t>Support</a:t>
              </a:r>
              <a:endParaRPr lang="en-US" sz="1600" dirty="0">
                <a:solidFill>
                  <a:srgbClr val="EB5EA1"/>
                </a:solidFill>
              </a:endParaRPr>
            </a:p>
          </p:txBody>
        </p:sp>
        <p:sp>
          <p:nvSpPr>
            <p:cNvPr id="22" name="TextBox 21"/>
            <p:cNvSpPr txBox="1"/>
            <p:nvPr/>
          </p:nvSpPr>
          <p:spPr>
            <a:xfrm>
              <a:off x="5130868" y="2527463"/>
              <a:ext cx="675185" cy="338554"/>
            </a:xfrm>
            <a:prstGeom prst="rect">
              <a:avLst/>
            </a:prstGeom>
            <a:noFill/>
          </p:spPr>
          <p:txBody>
            <a:bodyPr wrap="none" rtlCol="0">
              <a:spAutoFit/>
            </a:bodyPr>
            <a:lstStyle/>
            <a:p>
              <a:r>
                <a:rPr lang="en-US" sz="1600" dirty="0" smtClean="0">
                  <a:solidFill>
                    <a:schemeClr val="tx1">
                      <a:lumMod val="85000"/>
                      <a:lumOff val="15000"/>
                    </a:schemeClr>
                  </a:solidFill>
                </a:rPr>
                <a:t>Invite</a:t>
              </a:r>
              <a:endParaRPr lang="en-US" sz="1600" dirty="0">
                <a:solidFill>
                  <a:schemeClr val="tx1">
                    <a:lumMod val="85000"/>
                    <a:lumOff val="15000"/>
                  </a:schemeClr>
                </a:solidFill>
              </a:endParaRPr>
            </a:p>
          </p:txBody>
        </p:sp>
        <p:grpSp>
          <p:nvGrpSpPr>
            <p:cNvPr id="4101" name="Group 4100"/>
            <p:cNvGrpSpPr/>
            <p:nvPr/>
          </p:nvGrpSpPr>
          <p:grpSpPr>
            <a:xfrm>
              <a:off x="395725" y="473122"/>
              <a:ext cx="8390218" cy="4474546"/>
              <a:chOff x="922358" y="781181"/>
              <a:chExt cx="7653049" cy="3995667"/>
            </a:xfrm>
          </p:grpSpPr>
          <p:grpSp>
            <p:nvGrpSpPr>
              <p:cNvPr id="27" name="Group 26"/>
              <p:cNvGrpSpPr/>
              <p:nvPr/>
            </p:nvGrpSpPr>
            <p:grpSpPr>
              <a:xfrm>
                <a:off x="2994078" y="781181"/>
                <a:ext cx="5581329" cy="3995667"/>
                <a:chOff x="2213428" y="647796"/>
                <a:chExt cx="5581329" cy="3995667"/>
              </a:xfrm>
            </p:grpSpPr>
            <p:sp>
              <p:nvSpPr>
                <p:cNvPr id="2" name="Oval 1"/>
                <p:cNvSpPr/>
                <p:nvPr/>
              </p:nvSpPr>
              <p:spPr>
                <a:xfrm>
                  <a:off x="2213428" y="3087783"/>
                  <a:ext cx="1555679" cy="1555679"/>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85000"/>
                          <a:lumOff val="15000"/>
                        </a:schemeClr>
                      </a:solidFill>
                    </a:rPr>
                    <a:t>SCHOOLS</a:t>
                  </a:r>
                </a:p>
                <a:p>
                  <a:pPr algn="ctr"/>
                  <a:r>
                    <a:rPr lang="en-US" sz="1400" dirty="0" smtClean="0">
                      <a:solidFill>
                        <a:schemeClr val="tx1">
                          <a:lumMod val="85000"/>
                          <a:lumOff val="15000"/>
                        </a:schemeClr>
                      </a:solidFill>
                    </a:rPr>
                    <a:t>ADMIN</a:t>
                  </a:r>
                  <a:endParaRPr lang="en-US" sz="1400" dirty="0">
                    <a:solidFill>
                      <a:schemeClr val="tx1">
                        <a:lumMod val="85000"/>
                        <a:lumOff val="15000"/>
                      </a:schemeClr>
                    </a:solidFill>
                  </a:endParaRPr>
                </a:p>
              </p:txBody>
            </p:sp>
            <p:sp>
              <p:nvSpPr>
                <p:cNvPr id="3" name="Oval 2"/>
                <p:cNvSpPr/>
                <p:nvPr/>
              </p:nvSpPr>
              <p:spPr>
                <a:xfrm>
                  <a:off x="6239078" y="3087784"/>
                  <a:ext cx="1555679" cy="1555679"/>
                </a:xfrm>
                <a:prstGeom prst="ellipse">
                  <a:avLst/>
                </a:prstGeom>
                <a:solidFill>
                  <a:srgbClr val="EB5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PARENTS</a:t>
                  </a:r>
                  <a:endParaRPr lang="en-US" sz="1400" dirty="0"/>
                </a:p>
              </p:txBody>
            </p:sp>
            <p:sp>
              <p:nvSpPr>
                <p:cNvPr id="4" name="Oval 3"/>
                <p:cNvSpPr/>
                <p:nvPr/>
              </p:nvSpPr>
              <p:spPr>
                <a:xfrm>
                  <a:off x="4302062" y="3087783"/>
                  <a:ext cx="1555679" cy="1555679"/>
                </a:xfrm>
                <a:prstGeom prst="ellipse">
                  <a:avLst/>
                </a:prstGeom>
                <a:noFill/>
                <a:ln>
                  <a:solidFill>
                    <a:srgbClr val="EB5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EB5EA1"/>
                      </a:solidFill>
                    </a:rPr>
                    <a:t>STUDENTS</a:t>
                  </a:r>
                  <a:endParaRPr lang="en-US" sz="1400" dirty="0">
                    <a:solidFill>
                      <a:srgbClr val="EB5EA1"/>
                    </a:solidFill>
                  </a:endParaRPr>
                </a:p>
              </p:txBody>
            </p:sp>
            <p:sp>
              <p:nvSpPr>
                <p:cNvPr id="5" name="Oval 4"/>
                <p:cNvSpPr/>
                <p:nvPr/>
              </p:nvSpPr>
              <p:spPr>
                <a:xfrm>
                  <a:off x="4298842" y="647796"/>
                  <a:ext cx="1555679" cy="155567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MEDIA</a:t>
                  </a:r>
                  <a:endParaRPr lang="en-US" sz="1400" dirty="0"/>
                </a:p>
              </p:txBody>
            </p:sp>
            <p:cxnSp>
              <p:nvCxnSpPr>
                <p:cNvPr id="9" name="Straight Arrow Connector 8"/>
                <p:cNvCxnSpPr>
                  <a:stCxn id="5" idx="4"/>
                  <a:endCxn id="4" idx="0"/>
                </p:cNvCxnSpPr>
                <p:nvPr/>
              </p:nvCxnSpPr>
              <p:spPr>
                <a:xfrm>
                  <a:off x="5076682" y="2203475"/>
                  <a:ext cx="3220" cy="884308"/>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 idx="6"/>
                  <a:endCxn id="4" idx="2"/>
                </p:cNvCxnSpPr>
                <p:nvPr/>
              </p:nvCxnSpPr>
              <p:spPr>
                <a:xfrm>
                  <a:off x="3769107" y="3865622"/>
                  <a:ext cx="532955" cy="0"/>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3" idx="4"/>
                  <a:endCxn id="4" idx="4"/>
                </p:cNvCxnSpPr>
                <p:nvPr/>
              </p:nvCxnSpPr>
              <p:spPr>
                <a:xfrm rot="5400000" flipH="1">
                  <a:off x="6048409" y="3674954"/>
                  <a:ext cx="2" cy="1937016"/>
                </a:xfrm>
                <a:prstGeom prst="bentConnector3">
                  <a:avLst>
                    <a:gd name="adj1" fmla="val -11430000000"/>
                  </a:avLst>
                </a:prstGeom>
                <a:ln>
                  <a:solidFill>
                    <a:srgbClr val="EB5EA1"/>
                  </a:solidFill>
                  <a:tailEnd type="arrow"/>
                </a:ln>
              </p:spPr>
              <p:style>
                <a:lnRef idx="1">
                  <a:schemeClr val="accent1"/>
                </a:lnRef>
                <a:fillRef idx="0">
                  <a:schemeClr val="accent1"/>
                </a:fillRef>
                <a:effectRef idx="0">
                  <a:schemeClr val="accent1"/>
                </a:effectRef>
                <a:fontRef idx="minor">
                  <a:schemeClr val="tx1"/>
                </a:fontRef>
              </p:style>
            </p:cxnSp>
          </p:grpSp>
          <p:sp>
            <p:nvSpPr>
              <p:cNvPr id="30" name="Oval 29"/>
              <p:cNvSpPr/>
              <p:nvPr/>
            </p:nvSpPr>
            <p:spPr>
              <a:xfrm>
                <a:off x="922358" y="3221168"/>
                <a:ext cx="1555679" cy="1555679"/>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85000"/>
                        <a:lumOff val="15000"/>
                      </a:schemeClr>
                    </a:solidFill>
                  </a:rPr>
                  <a:t>MINISTRIES</a:t>
                </a:r>
                <a:endParaRPr lang="en-US" sz="1400" dirty="0">
                  <a:solidFill>
                    <a:schemeClr val="tx1">
                      <a:lumMod val="85000"/>
                      <a:lumOff val="15000"/>
                    </a:schemeClr>
                  </a:solidFill>
                </a:endParaRPr>
              </a:p>
            </p:txBody>
          </p:sp>
          <p:cxnSp>
            <p:nvCxnSpPr>
              <p:cNvPr id="4096" name="Straight Arrow Connector 4095"/>
              <p:cNvCxnSpPr>
                <a:stCxn id="30" idx="6"/>
                <a:endCxn id="2" idx="2"/>
              </p:cNvCxnSpPr>
              <p:nvPr/>
            </p:nvCxnSpPr>
            <p:spPr>
              <a:xfrm>
                <a:off x="2478037" y="3999007"/>
                <a:ext cx="516040" cy="0"/>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1826530" y="4947668"/>
              <a:ext cx="947695" cy="338554"/>
            </a:xfrm>
            <a:prstGeom prst="rect">
              <a:avLst/>
            </a:prstGeom>
            <a:noFill/>
          </p:spPr>
          <p:txBody>
            <a:bodyPr wrap="none" rtlCol="0">
              <a:spAutoFit/>
            </a:bodyPr>
            <a:lstStyle/>
            <a:p>
              <a:r>
                <a:rPr lang="en-US" sz="1600" dirty="0" smtClean="0">
                  <a:solidFill>
                    <a:schemeClr val="tx1">
                      <a:lumMod val="85000"/>
                      <a:lumOff val="15000"/>
                    </a:schemeClr>
                  </a:solidFill>
                </a:rPr>
                <a:t>Sponsor</a:t>
              </a:r>
              <a:endParaRPr lang="en-US" sz="1600" dirty="0">
                <a:solidFill>
                  <a:schemeClr val="tx1">
                    <a:lumMod val="85000"/>
                    <a:lumOff val="15000"/>
                  </a:schemeClr>
                </a:solidFill>
              </a:endParaRPr>
            </a:p>
          </p:txBody>
        </p:sp>
        <p:cxnSp>
          <p:nvCxnSpPr>
            <p:cNvPr id="4108" name="Straight Arrow Connector 4107"/>
            <p:cNvCxnSpPr/>
            <p:nvPr/>
          </p:nvCxnSpPr>
          <p:spPr>
            <a:xfrm flipV="1">
              <a:off x="5943600" y="2210108"/>
              <a:ext cx="0" cy="990292"/>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160223" y="2527463"/>
              <a:ext cx="856325" cy="338554"/>
            </a:xfrm>
            <a:prstGeom prst="rect">
              <a:avLst/>
            </a:prstGeom>
            <a:noFill/>
          </p:spPr>
          <p:txBody>
            <a:bodyPr wrap="none" rtlCol="0">
              <a:spAutoFit/>
            </a:bodyPr>
            <a:lstStyle/>
            <a:p>
              <a:r>
                <a:rPr lang="en-US" sz="1600" dirty="0" smtClean="0">
                  <a:solidFill>
                    <a:schemeClr val="tx1">
                      <a:lumMod val="85000"/>
                      <a:lumOff val="15000"/>
                    </a:schemeClr>
                  </a:solidFill>
                </a:rPr>
                <a:t>Amplify</a:t>
              </a:r>
              <a:endParaRPr lang="en-US" sz="1600" dirty="0">
                <a:solidFill>
                  <a:schemeClr val="tx1">
                    <a:lumMod val="85000"/>
                    <a:lumOff val="15000"/>
                  </a:schemeClr>
                </a:solidFill>
              </a:endParaRPr>
            </a:p>
          </p:txBody>
        </p:sp>
      </p:grpSp>
      <p:pic>
        <p:nvPicPr>
          <p:cNvPr id="47" name="Picture 5"/>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2773955" cy="2773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itle 1"/>
          <p:cNvSpPr txBox="1">
            <a:spLocks/>
          </p:cNvSpPr>
          <p:nvPr/>
        </p:nvSpPr>
        <p:spPr>
          <a:xfrm>
            <a:off x="2773953" y="415500"/>
            <a:ext cx="5684245"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tx1">
                    <a:lumMod val="85000"/>
                    <a:lumOff val="15000"/>
                  </a:schemeClr>
                </a:solidFill>
              </a:rPr>
              <a:t>Multiple Stakeholders</a:t>
            </a:r>
            <a:endParaRPr lang="en-US" sz="4000" dirty="0">
              <a:solidFill>
                <a:schemeClr val="tx1">
                  <a:lumMod val="85000"/>
                  <a:lumOff val="15000"/>
                </a:schemeClr>
              </a:solidFill>
            </a:endParaRPr>
          </a:p>
        </p:txBody>
      </p:sp>
      <p:cxnSp>
        <p:nvCxnSpPr>
          <p:cNvPr id="23" name="Straight Arrow Connector 22"/>
          <p:cNvCxnSpPr>
            <a:stCxn id="4" idx="6"/>
            <a:endCxn id="3" idx="2"/>
          </p:cNvCxnSpPr>
          <p:nvPr/>
        </p:nvCxnSpPr>
        <p:spPr>
          <a:xfrm>
            <a:off x="6509933" y="5116720"/>
            <a:ext cx="418068" cy="2"/>
          </a:xfrm>
          <a:prstGeom prst="straightConnector1">
            <a:avLst/>
          </a:prstGeom>
          <a:ln>
            <a:solidFill>
              <a:srgbClr val="EB5EA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55422" y="4240517"/>
            <a:ext cx="1016625" cy="338554"/>
          </a:xfrm>
          <a:prstGeom prst="rect">
            <a:avLst/>
          </a:prstGeom>
          <a:noFill/>
        </p:spPr>
        <p:txBody>
          <a:bodyPr wrap="none" rtlCol="0">
            <a:spAutoFit/>
          </a:bodyPr>
          <a:lstStyle/>
          <a:p>
            <a:r>
              <a:rPr lang="en-US" sz="1600" dirty="0" smtClean="0">
                <a:solidFill>
                  <a:srgbClr val="EB5EA1"/>
                </a:solidFill>
              </a:rPr>
              <a:t>Influence</a:t>
            </a:r>
            <a:endParaRPr lang="en-US" sz="1600" dirty="0">
              <a:solidFill>
                <a:srgbClr val="EB5EA1"/>
              </a:solidFill>
            </a:endParaRPr>
          </a:p>
        </p:txBody>
      </p:sp>
      <p:cxnSp>
        <p:nvCxnSpPr>
          <p:cNvPr id="24" name="Straight Connector 23"/>
          <p:cNvCxnSpPr/>
          <p:nvPr/>
        </p:nvCxnSpPr>
        <p:spPr>
          <a:xfrm>
            <a:off x="3644954" y="1219200"/>
            <a:ext cx="2667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066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175"/>
          <a:stretch/>
        </p:blipFill>
        <p:spPr bwMode="auto">
          <a:xfrm>
            <a:off x="-8021" y="0"/>
            <a:ext cx="93445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49442" y="-31531"/>
            <a:ext cx="8229600" cy="1143000"/>
          </a:xfrm>
        </p:spPr>
        <p:txBody>
          <a:bodyPr/>
          <a:lstStyle/>
          <a:p>
            <a:pPr algn="l"/>
            <a:r>
              <a:rPr lang="en-US" u="sng" dirty="0" smtClean="0">
                <a:solidFill>
                  <a:schemeClr val="bg1"/>
                </a:solidFill>
              </a:rPr>
              <a:t>Consumer Insights </a:t>
            </a:r>
            <a:endParaRPr lang="en-US" u="sng" dirty="0">
              <a:solidFill>
                <a:schemeClr val="bg1"/>
              </a:solidFill>
            </a:endParaRPr>
          </a:p>
        </p:txBody>
      </p:sp>
      <p:sp>
        <p:nvSpPr>
          <p:cNvPr id="3" name="Content Placeholder 2"/>
          <p:cNvSpPr>
            <a:spLocks noGrp="1"/>
          </p:cNvSpPr>
          <p:nvPr>
            <p:ph idx="1"/>
          </p:nvPr>
        </p:nvSpPr>
        <p:spPr>
          <a:xfrm>
            <a:off x="457200" y="1166018"/>
            <a:ext cx="5334000" cy="4525963"/>
          </a:xfrm>
        </p:spPr>
        <p:txBody>
          <a:bodyPr>
            <a:normAutofit/>
          </a:bodyPr>
          <a:lstStyle/>
          <a:p>
            <a:pPr marL="514350" indent="-514350">
              <a:spcBef>
                <a:spcPts val="400"/>
              </a:spcBef>
              <a:spcAft>
                <a:spcPts val="1200"/>
              </a:spcAft>
              <a:buFont typeface="+mj-lt"/>
              <a:buAutoNum type="arabicPeriod"/>
            </a:pPr>
            <a:r>
              <a:rPr lang="en-US" sz="2400" dirty="0" smtClean="0">
                <a:solidFill>
                  <a:schemeClr val="bg1"/>
                </a:solidFill>
              </a:rPr>
              <a:t>Schools adopt programs that bring an </a:t>
            </a:r>
            <a:r>
              <a:rPr lang="en-US" sz="2400" u="sng" dirty="0" smtClean="0">
                <a:solidFill>
                  <a:srgbClr val="EB5EA1"/>
                </a:solidFill>
              </a:rPr>
              <a:t>educational value</a:t>
            </a:r>
            <a:r>
              <a:rPr lang="en-US" sz="2400" dirty="0" smtClean="0">
                <a:solidFill>
                  <a:srgbClr val="EB5EA1"/>
                </a:solidFill>
              </a:rPr>
              <a:t> </a:t>
            </a:r>
            <a:r>
              <a:rPr lang="en-US" sz="2400" dirty="0" smtClean="0">
                <a:solidFill>
                  <a:schemeClr val="bg1"/>
                </a:solidFill>
              </a:rPr>
              <a:t>to their students.</a:t>
            </a:r>
          </a:p>
          <a:p>
            <a:pPr marL="514350" indent="-514350">
              <a:spcBef>
                <a:spcPts val="400"/>
              </a:spcBef>
              <a:spcAft>
                <a:spcPts val="1200"/>
              </a:spcAft>
              <a:buClr>
                <a:schemeClr val="bg1"/>
              </a:buClr>
              <a:buFont typeface="+mj-lt"/>
              <a:buAutoNum type="arabicPeriod"/>
            </a:pPr>
            <a:r>
              <a:rPr lang="en-US" sz="2400" u="sng" dirty="0" smtClean="0">
                <a:solidFill>
                  <a:srgbClr val="EB5EA1"/>
                </a:solidFill>
              </a:rPr>
              <a:t>Easy</a:t>
            </a:r>
            <a:r>
              <a:rPr lang="en-US" sz="2400" dirty="0" smtClean="0">
                <a:solidFill>
                  <a:schemeClr val="bg1"/>
                </a:solidFill>
              </a:rPr>
              <a:t> for schools to implement </a:t>
            </a:r>
          </a:p>
          <a:p>
            <a:pPr marL="514350" indent="-514350">
              <a:spcBef>
                <a:spcPts val="400"/>
              </a:spcBef>
              <a:spcAft>
                <a:spcPts val="1200"/>
              </a:spcAft>
              <a:buFont typeface="+mj-lt"/>
              <a:buAutoNum type="arabicPeriod"/>
            </a:pPr>
            <a:r>
              <a:rPr lang="en-US" sz="2400" dirty="0" smtClean="0">
                <a:solidFill>
                  <a:schemeClr val="bg1"/>
                </a:solidFill>
              </a:rPr>
              <a:t>Students learn better from </a:t>
            </a:r>
            <a:br>
              <a:rPr lang="en-US" sz="2400" dirty="0" smtClean="0">
                <a:solidFill>
                  <a:schemeClr val="bg1"/>
                </a:solidFill>
              </a:rPr>
            </a:br>
            <a:r>
              <a:rPr lang="en-US" sz="2400" u="sng" dirty="0" smtClean="0">
                <a:solidFill>
                  <a:srgbClr val="EB5EA1"/>
                </a:solidFill>
              </a:rPr>
              <a:t>other students </a:t>
            </a:r>
            <a:r>
              <a:rPr lang="en-US" sz="2400" dirty="0" smtClean="0">
                <a:solidFill>
                  <a:schemeClr val="bg1"/>
                </a:solidFill>
              </a:rPr>
              <a:t>(Peer to Peer)</a:t>
            </a:r>
          </a:p>
          <a:p>
            <a:pPr marL="514350" indent="-514350">
              <a:spcBef>
                <a:spcPts val="400"/>
              </a:spcBef>
              <a:spcAft>
                <a:spcPts val="1200"/>
              </a:spcAft>
              <a:buFont typeface="+mj-lt"/>
              <a:buAutoNum type="arabicPeriod"/>
            </a:pPr>
            <a:r>
              <a:rPr lang="en-US" sz="2400" dirty="0" smtClean="0">
                <a:solidFill>
                  <a:schemeClr val="bg1"/>
                </a:solidFill>
              </a:rPr>
              <a:t>“</a:t>
            </a:r>
            <a:r>
              <a:rPr lang="en-US" sz="2400" u="sng" dirty="0" smtClean="0">
                <a:solidFill>
                  <a:srgbClr val="EB5EA1"/>
                </a:solidFill>
              </a:rPr>
              <a:t>Knight</a:t>
            </a:r>
            <a:r>
              <a:rPr lang="en-US" sz="2400" dirty="0">
                <a:solidFill>
                  <a:schemeClr val="bg1"/>
                </a:solidFill>
              </a:rPr>
              <a:t>: Horse + Kid + Cause = 1”</a:t>
            </a:r>
          </a:p>
        </p:txBody>
      </p:sp>
    </p:spTree>
    <p:extLst>
      <p:ext uri="{BB962C8B-B14F-4D97-AF65-F5344CB8AC3E}">
        <p14:creationId xmlns:p14="http://schemas.microsoft.com/office/powerpoint/2010/main" val="885554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025" b="35540"/>
          <a:stretch/>
        </p:blipFill>
        <p:spPr bwMode="auto">
          <a:xfrm>
            <a:off x="-76200" y="0"/>
            <a:ext cx="9525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5257800"/>
            <a:ext cx="9525000" cy="1828800"/>
          </a:xfrm>
          <a:prstGeom prst="rect">
            <a:avLst/>
          </a:prstGeom>
          <a:solidFill>
            <a:schemeClr val="tx1">
              <a:lumMod val="75000"/>
              <a:lumOff val="2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19418" y="5464314"/>
            <a:ext cx="6821905" cy="707886"/>
          </a:xfrm>
          <a:prstGeom prst="rect">
            <a:avLst/>
          </a:prstGeom>
          <a:noFill/>
        </p:spPr>
        <p:txBody>
          <a:bodyPr wrap="square" rtlCol="0">
            <a:spAutoFit/>
          </a:bodyPr>
          <a:lstStyle/>
          <a:p>
            <a:r>
              <a:rPr lang="en-US" sz="4000" dirty="0" smtClean="0">
                <a:solidFill>
                  <a:schemeClr val="bg1"/>
                </a:solidFill>
              </a:rPr>
              <a:t>THE KNIGHT PROGRAM</a:t>
            </a:r>
            <a:endParaRPr lang="en-US" sz="4000" dirty="0">
              <a:solidFill>
                <a:schemeClr val="bg1"/>
              </a:solidFill>
            </a:endParaRPr>
          </a:p>
        </p:txBody>
      </p:sp>
      <p:sp>
        <p:nvSpPr>
          <p:cNvPr id="4" name="Rectangle 3"/>
          <p:cNvSpPr/>
          <p:nvPr/>
        </p:nvSpPr>
        <p:spPr>
          <a:xfrm>
            <a:off x="762000" y="6019800"/>
            <a:ext cx="5112297" cy="461665"/>
          </a:xfrm>
          <a:prstGeom prst="rect">
            <a:avLst/>
          </a:prstGeom>
        </p:spPr>
        <p:txBody>
          <a:bodyPr wrap="none">
            <a:spAutoFit/>
          </a:bodyPr>
          <a:lstStyle/>
          <a:p>
            <a:r>
              <a:rPr lang="en-US" sz="2400" dirty="0">
                <a:solidFill>
                  <a:schemeClr val="bg1"/>
                </a:solidFill>
              </a:rPr>
              <a:t>Knights are the riders of the </a:t>
            </a:r>
            <a:r>
              <a:rPr lang="en-US" sz="2400" dirty="0" smtClean="0">
                <a:solidFill>
                  <a:schemeClr val="bg1"/>
                </a:solidFill>
              </a:rPr>
              <a:t>school, </a:t>
            </a:r>
            <a:endParaRPr lang="en-US" sz="2400" dirty="0">
              <a:solidFill>
                <a:schemeClr val="bg1"/>
              </a:solidFill>
            </a:endParaRPr>
          </a:p>
        </p:txBody>
      </p:sp>
      <p:sp>
        <p:nvSpPr>
          <p:cNvPr id="5" name="Rectangle 4"/>
          <p:cNvSpPr/>
          <p:nvPr/>
        </p:nvSpPr>
        <p:spPr>
          <a:xfrm>
            <a:off x="104003" y="2590800"/>
            <a:ext cx="4572000" cy="1569660"/>
          </a:xfrm>
          <a:prstGeom prst="rect">
            <a:avLst/>
          </a:prstGeom>
        </p:spPr>
        <p:txBody>
          <a:bodyPr>
            <a:spAutoFit/>
          </a:bodyPr>
          <a:lstStyle/>
          <a:p>
            <a:r>
              <a:rPr lang="en-US" sz="1600" u="sng" dirty="0" smtClean="0"/>
              <a:t>Characteristics of a Knight</a:t>
            </a:r>
          </a:p>
          <a:p>
            <a:pPr marL="457200" indent="-222250">
              <a:buFont typeface="+mj-lt"/>
              <a:buAutoNum type="arabicPeriod"/>
            </a:pPr>
            <a:r>
              <a:rPr lang="en-US" sz="1600" dirty="0" smtClean="0"/>
              <a:t>Courtesy </a:t>
            </a:r>
            <a:endParaRPr lang="en-US" sz="1600" dirty="0"/>
          </a:p>
          <a:p>
            <a:pPr marL="457200" indent="-222250">
              <a:buFont typeface="+mj-lt"/>
              <a:buAutoNum type="arabicPeriod"/>
            </a:pPr>
            <a:r>
              <a:rPr lang="en-US" sz="1600" dirty="0"/>
              <a:t>Valor</a:t>
            </a:r>
          </a:p>
          <a:p>
            <a:pPr marL="457200" indent="-222250">
              <a:buFont typeface="+mj-lt"/>
              <a:buAutoNum type="arabicPeriod"/>
            </a:pPr>
            <a:r>
              <a:rPr lang="en-US" sz="1600" dirty="0"/>
              <a:t>Honor</a:t>
            </a:r>
          </a:p>
          <a:p>
            <a:pPr marL="457200" indent="-222250">
              <a:buFont typeface="+mj-lt"/>
              <a:buAutoNum type="arabicPeriod"/>
            </a:pPr>
            <a:r>
              <a:rPr lang="en-US" sz="1600" dirty="0"/>
              <a:t>Generosity </a:t>
            </a:r>
          </a:p>
          <a:p>
            <a:pPr marL="457200" indent="-222250">
              <a:buFont typeface="+mj-lt"/>
              <a:buAutoNum type="arabicPeriod"/>
            </a:pPr>
            <a:r>
              <a:rPr lang="en-US" sz="1600" dirty="0"/>
              <a:t>honesty</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025" b="35540"/>
          <a:stretch/>
        </p:blipFill>
        <p:spPr bwMode="auto">
          <a:xfrm>
            <a:off x="-76200" y="0"/>
            <a:ext cx="9525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6200" y="0"/>
            <a:ext cx="9525000" cy="7086600"/>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200" y="5257800"/>
            <a:ext cx="9525000" cy="1828800"/>
          </a:xfrm>
          <a:prstGeom prst="rect">
            <a:avLst/>
          </a:prstGeom>
          <a:solidFill>
            <a:schemeClr val="tx1">
              <a:lumMod val="75000"/>
              <a:lumOff val="2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352161" y="260622"/>
            <a:ext cx="1727860" cy="1727860"/>
            <a:chOff x="381000" y="4161089"/>
            <a:chExt cx="2057400" cy="2057400"/>
          </a:xfrm>
          <a:solidFill>
            <a:schemeClr val="bg2"/>
          </a:solidFill>
        </p:grpSpPr>
        <p:sp>
          <p:nvSpPr>
            <p:cNvPr id="22" name="Oval 21"/>
            <p:cNvSpPr/>
            <p:nvPr/>
          </p:nvSpPr>
          <p:spPr>
            <a:xfrm>
              <a:off x="381000" y="4161089"/>
              <a:ext cx="2057400" cy="205740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80" t="6208" r="3809" b="32512"/>
            <a:stretch/>
          </p:blipFill>
          <p:spPr bwMode="auto">
            <a:xfrm>
              <a:off x="723900" y="4658610"/>
              <a:ext cx="1325926" cy="102697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sp>
        <p:nvSpPr>
          <p:cNvPr id="24" name="TextBox 23"/>
          <p:cNvSpPr txBox="1"/>
          <p:nvPr/>
        </p:nvSpPr>
        <p:spPr>
          <a:xfrm>
            <a:off x="619418" y="5464314"/>
            <a:ext cx="6821905" cy="707886"/>
          </a:xfrm>
          <a:prstGeom prst="rect">
            <a:avLst/>
          </a:prstGeom>
          <a:noFill/>
        </p:spPr>
        <p:txBody>
          <a:bodyPr wrap="square" rtlCol="0">
            <a:spAutoFit/>
          </a:bodyPr>
          <a:lstStyle/>
          <a:p>
            <a:r>
              <a:rPr lang="en-US" sz="4000" dirty="0" smtClean="0">
                <a:solidFill>
                  <a:schemeClr val="bg1"/>
                </a:solidFill>
              </a:rPr>
              <a:t>THE KNIGHT PROGRAM</a:t>
            </a:r>
            <a:endParaRPr lang="en-US" sz="4000" dirty="0">
              <a:solidFill>
                <a:schemeClr val="bg1"/>
              </a:solidFill>
            </a:endParaRPr>
          </a:p>
        </p:txBody>
      </p:sp>
      <p:sp>
        <p:nvSpPr>
          <p:cNvPr id="25" name="Rectangle 24"/>
          <p:cNvSpPr/>
          <p:nvPr/>
        </p:nvSpPr>
        <p:spPr>
          <a:xfrm>
            <a:off x="762000" y="6019800"/>
            <a:ext cx="8200515" cy="461665"/>
          </a:xfrm>
          <a:prstGeom prst="rect">
            <a:avLst/>
          </a:prstGeom>
        </p:spPr>
        <p:txBody>
          <a:bodyPr wrap="none">
            <a:spAutoFit/>
          </a:bodyPr>
          <a:lstStyle/>
          <a:p>
            <a:r>
              <a:rPr lang="en-US" sz="2400" dirty="0">
                <a:solidFill>
                  <a:schemeClr val="bg1"/>
                </a:solidFill>
              </a:rPr>
              <a:t>The ambassador of the cause is the </a:t>
            </a:r>
            <a:r>
              <a:rPr lang="en-US" sz="2400" dirty="0" smtClean="0">
                <a:solidFill>
                  <a:schemeClr val="bg1"/>
                </a:solidFill>
              </a:rPr>
              <a:t>student, </a:t>
            </a:r>
            <a:r>
              <a:rPr lang="en-US" sz="2400" dirty="0">
                <a:solidFill>
                  <a:schemeClr val="bg1"/>
                </a:solidFill>
              </a:rPr>
              <a:t>THE KNIGHT</a:t>
            </a:r>
          </a:p>
        </p:txBody>
      </p:sp>
      <p:sp>
        <p:nvSpPr>
          <p:cNvPr id="26" name="Rectangle 25"/>
          <p:cNvSpPr/>
          <p:nvPr/>
        </p:nvSpPr>
        <p:spPr>
          <a:xfrm>
            <a:off x="3457152" y="643451"/>
            <a:ext cx="3659976" cy="369332"/>
          </a:xfrm>
          <a:prstGeom prst="rect">
            <a:avLst/>
          </a:prstGeom>
        </p:spPr>
        <p:txBody>
          <a:bodyPr wrap="none">
            <a:spAutoFit/>
          </a:bodyPr>
          <a:lstStyle/>
          <a:p>
            <a:r>
              <a:rPr lang="en-US" dirty="0" smtClean="0">
                <a:solidFill>
                  <a:srgbClr val="FF0066"/>
                </a:solidFill>
              </a:rPr>
              <a:t>I. </a:t>
            </a:r>
            <a:r>
              <a:rPr lang="en-US" dirty="0" smtClean="0">
                <a:solidFill>
                  <a:schemeClr val="bg1"/>
                </a:solidFill>
              </a:rPr>
              <a:t>1,100 </a:t>
            </a:r>
            <a:r>
              <a:rPr lang="en-US" u="sng" dirty="0">
                <a:solidFill>
                  <a:schemeClr val="bg1"/>
                </a:solidFill>
              </a:rPr>
              <a:t>success stories </a:t>
            </a:r>
            <a:r>
              <a:rPr lang="en-US" dirty="0">
                <a:solidFill>
                  <a:schemeClr val="bg1"/>
                </a:solidFill>
              </a:rPr>
              <a:t>of </a:t>
            </a:r>
            <a:r>
              <a:rPr lang="en-US" dirty="0" smtClean="0">
                <a:solidFill>
                  <a:schemeClr val="bg1"/>
                </a:solidFill>
              </a:rPr>
              <a:t>women</a:t>
            </a:r>
            <a:endParaRPr lang="en-US" dirty="0">
              <a:solidFill>
                <a:schemeClr val="bg1"/>
              </a:solidFill>
            </a:endParaRPr>
          </a:p>
        </p:txBody>
      </p:sp>
      <p:sp>
        <p:nvSpPr>
          <p:cNvPr id="27" name="Down Arrow 26"/>
          <p:cNvSpPr/>
          <p:nvPr/>
        </p:nvSpPr>
        <p:spPr>
          <a:xfrm>
            <a:off x="5134997" y="1118792"/>
            <a:ext cx="685800" cy="447543"/>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38782" y="1641566"/>
            <a:ext cx="6078231" cy="646331"/>
          </a:xfrm>
          <a:prstGeom prst="rect">
            <a:avLst/>
          </a:prstGeom>
        </p:spPr>
        <p:txBody>
          <a:bodyPr wrap="square">
            <a:spAutoFit/>
          </a:bodyPr>
          <a:lstStyle/>
          <a:p>
            <a:pPr algn="ctr"/>
            <a:r>
              <a:rPr lang="en-US" dirty="0" smtClean="0">
                <a:solidFill>
                  <a:srgbClr val="FF0066"/>
                </a:solidFill>
              </a:rPr>
              <a:t>II. </a:t>
            </a:r>
            <a:r>
              <a:rPr lang="en-US" dirty="0" smtClean="0">
                <a:solidFill>
                  <a:schemeClr val="bg1"/>
                </a:solidFill>
              </a:rPr>
              <a:t>100 stories </a:t>
            </a:r>
            <a:r>
              <a:rPr lang="en-US" u="sng" dirty="0" smtClean="0">
                <a:solidFill>
                  <a:schemeClr val="bg1"/>
                </a:solidFill>
              </a:rPr>
              <a:t>told</a:t>
            </a:r>
            <a:r>
              <a:rPr lang="en-US" dirty="0" smtClean="0">
                <a:solidFill>
                  <a:schemeClr val="bg1"/>
                </a:solidFill>
              </a:rPr>
              <a:t> </a:t>
            </a:r>
            <a:r>
              <a:rPr lang="en-US" u="sng" dirty="0" smtClean="0">
                <a:solidFill>
                  <a:schemeClr val="bg1"/>
                </a:solidFill>
              </a:rPr>
              <a:t>through the </a:t>
            </a:r>
            <a:r>
              <a:rPr lang="en-US" u="sng" dirty="0">
                <a:solidFill>
                  <a:schemeClr val="bg1"/>
                </a:solidFill>
              </a:rPr>
              <a:t>eyes of </a:t>
            </a:r>
            <a:r>
              <a:rPr lang="en-US" u="sng" dirty="0" smtClean="0">
                <a:solidFill>
                  <a:schemeClr val="bg1"/>
                </a:solidFill>
              </a:rPr>
              <a:t>their child </a:t>
            </a:r>
            <a:r>
              <a:rPr lang="en-US" dirty="0" smtClean="0">
                <a:solidFill>
                  <a:schemeClr val="bg1"/>
                </a:solidFill>
              </a:rPr>
              <a:t>(students who are part of a school) &amp; shared by them</a:t>
            </a:r>
            <a:endParaRPr lang="en-US" dirty="0">
              <a:solidFill>
                <a:schemeClr val="bg1"/>
              </a:solidFill>
            </a:endParaRPr>
          </a:p>
        </p:txBody>
      </p:sp>
      <p:sp>
        <p:nvSpPr>
          <p:cNvPr id="29" name="Rectangle 28"/>
          <p:cNvSpPr/>
          <p:nvPr/>
        </p:nvSpPr>
        <p:spPr>
          <a:xfrm>
            <a:off x="2766104" y="2885902"/>
            <a:ext cx="5423586" cy="646331"/>
          </a:xfrm>
          <a:prstGeom prst="rect">
            <a:avLst/>
          </a:prstGeom>
        </p:spPr>
        <p:txBody>
          <a:bodyPr wrap="square">
            <a:spAutoFit/>
          </a:bodyPr>
          <a:lstStyle/>
          <a:p>
            <a:pPr algn="ctr"/>
            <a:r>
              <a:rPr lang="en-US" dirty="0" smtClean="0">
                <a:solidFill>
                  <a:srgbClr val="FF0066"/>
                </a:solidFill>
              </a:rPr>
              <a:t>III. </a:t>
            </a:r>
            <a:r>
              <a:rPr lang="en-US" dirty="0" smtClean="0">
                <a:solidFill>
                  <a:schemeClr val="bg1"/>
                </a:solidFill>
              </a:rPr>
              <a:t>Seeding those stories via </a:t>
            </a:r>
            <a:r>
              <a:rPr lang="en-US" u="sng" dirty="0" smtClean="0">
                <a:solidFill>
                  <a:schemeClr val="bg1"/>
                </a:solidFill>
              </a:rPr>
              <a:t>student ambassadors</a:t>
            </a:r>
            <a:r>
              <a:rPr lang="en-US" dirty="0" smtClean="0">
                <a:solidFill>
                  <a:schemeClr val="bg1"/>
                </a:solidFill>
              </a:rPr>
              <a:t> driven to fight for the cause (into volunteering)</a:t>
            </a:r>
            <a:endParaRPr lang="en-US" dirty="0">
              <a:solidFill>
                <a:schemeClr val="bg1"/>
              </a:solidFill>
            </a:endParaRPr>
          </a:p>
        </p:txBody>
      </p:sp>
      <p:sp>
        <p:nvSpPr>
          <p:cNvPr id="30" name="Down Arrow 29"/>
          <p:cNvSpPr/>
          <p:nvPr/>
        </p:nvSpPr>
        <p:spPr>
          <a:xfrm>
            <a:off x="5134997" y="2363128"/>
            <a:ext cx="685800" cy="447543"/>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5134997" y="3607464"/>
            <a:ext cx="685800" cy="447543"/>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080021" y="4130238"/>
            <a:ext cx="6648015" cy="646331"/>
          </a:xfrm>
          <a:prstGeom prst="rect">
            <a:avLst/>
          </a:prstGeom>
        </p:spPr>
        <p:txBody>
          <a:bodyPr wrap="square">
            <a:spAutoFit/>
          </a:bodyPr>
          <a:lstStyle/>
          <a:p>
            <a:pPr algn="ctr"/>
            <a:r>
              <a:rPr lang="en-US" dirty="0" smtClean="0">
                <a:solidFill>
                  <a:srgbClr val="FF0066"/>
                </a:solidFill>
              </a:rPr>
              <a:t>IV. </a:t>
            </a:r>
            <a:r>
              <a:rPr lang="en-US" u="sng" dirty="0" smtClean="0">
                <a:solidFill>
                  <a:schemeClr val="bg1"/>
                </a:solidFill>
              </a:rPr>
              <a:t>1 knight / school </a:t>
            </a:r>
            <a:r>
              <a:rPr lang="en-US" u="sng" dirty="0">
                <a:solidFill>
                  <a:schemeClr val="bg1"/>
                </a:solidFill>
              </a:rPr>
              <a:t>grade </a:t>
            </a:r>
            <a:r>
              <a:rPr lang="en-US" dirty="0">
                <a:solidFill>
                  <a:schemeClr val="bg1"/>
                </a:solidFill>
              </a:rPr>
              <a:t>will be appointed to </a:t>
            </a:r>
            <a:r>
              <a:rPr lang="en-US" u="sng" dirty="0" smtClean="0">
                <a:solidFill>
                  <a:schemeClr val="bg1"/>
                </a:solidFill>
              </a:rPr>
              <a:t>raise awareness </a:t>
            </a:r>
            <a:r>
              <a:rPr lang="en-US" dirty="0" smtClean="0">
                <a:solidFill>
                  <a:schemeClr val="bg1"/>
                </a:solidFill>
              </a:rPr>
              <a:t>&amp; </a:t>
            </a:r>
            <a:r>
              <a:rPr lang="en-US" u="sng" dirty="0" smtClean="0">
                <a:solidFill>
                  <a:schemeClr val="bg1"/>
                </a:solidFill>
              </a:rPr>
              <a:t>invite donations </a:t>
            </a:r>
            <a:r>
              <a:rPr lang="en-US" dirty="0" smtClean="0">
                <a:solidFill>
                  <a:schemeClr val="bg1"/>
                </a:solidFill>
              </a:rPr>
              <a:t>across his/her grade</a:t>
            </a:r>
            <a:endParaRPr lang="en-US" dirty="0">
              <a:solidFill>
                <a:schemeClr val="bg1"/>
              </a:solidFill>
            </a:endParaRPr>
          </a:p>
        </p:txBody>
      </p:sp>
    </p:spTree>
    <p:extLst>
      <p:ext uri="{BB962C8B-B14F-4D97-AF65-F5344CB8AC3E}">
        <p14:creationId xmlns:p14="http://schemas.microsoft.com/office/powerpoint/2010/main" val="364556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19" grpId="0" animBg="1"/>
      <p:bldP spid="20" grpId="0" animBg="1"/>
      <p:bldP spid="24" grpId="0"/>
      <p:bldP spid="25" grpId="0"/>
      <p:bldP spid="26" grpId="0"/>
      <p:bldP spid="27" grpId="0" animBg="1"/>
      <p:bldP spid="28" grpId="0"/>
      <p:bldP spid="29" grpId="0"/>
      <p:bldP spid="30" grpId="0" animBg="1"/>
      <p:bldP spid="31"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40953124"/>
              </p:ext>
            </p:extLst>
          </p:nvPr>
        </p:nvGraphicFramePr>
        <p:xfrm>
          <a:off x="-609600" y="1503284"/>
          <a:ext cx="7651378" cy="5100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Autofit/>
          </a:bodyPr>
          <a:lstStyle/>
          <a:p>
            <a:r>
              <a:rPr lang="en-US" sz="3200" dirty="0" smtClean="0">
                <a:solidFill>
                  <a:schemeClr val="tx1">
                    <a:lumMod val="75000"/>
                    <a:lumOff val="25000"/>
                  </a:schemeClr>
                </a:solidFill>
              </a:rPr>
              <a:t>LEVERAGING THE EXISTING ASSET TO BUILD THE KNIGHTHOOD DIGITAL HUB </a:t>
            </a:r>
            <a:endParaRPr lang="en-US" sz="3200" dirty="0">
              <a:solidFill>
                <a:schemeClr val="tx1">
                  <a:lumMod val="75000"/>
                  <a:lumOff val="25000"/>
                </a:schemeClr>
              </a:solidFill>
            </a:endParaRPr>
          </a:p>
        </p:txBody>
      </p:sp>
      <p:grpSp>
        <p:nvGrpSpPr>
          <p:cNvPr id="12" name="Group 11"/>
          <p:cNvGrpSpPr/>
          <p:nvPr/>
        </p:nvGrpSpPr>
        <p:grpSpPr>
          <a:xfrm>
            <a:off x="5791200" y="2133600"/>
            <a:ext cx="2362200" cy="3733800"/>
            <a:chOff x="457200" y="2045732"/>
            <a:chExt cx="1701421" cy="3352801"/>
          </a:xfrm>
        </p:grpSpPr>
        <p:pic>
          <p:nvPicPr>
            <p:cNvPr id="13" name="Picture 2" descr="http://thesweetsetup.com/wp-content/uploads/2014/01/hurley-iphone_iphone5s_silver_portrait.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165" t="7425" r="28718" b="7607"/>
            <a:stretch/>
          </p:blipFill>
          <p:spPr bwMode="auto">
            <a:xfrm>
              <a:off x="457200" y="2045732"/>
              <a:ext cx="1701421" cy="33528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1callgroup.com/wp-content/uploads/2014/10/pink-carvan-landing-pag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00" r="8658"/>
            <a:stretch/>
          </p:blipFill>
          <p:spPr bwMode="auto">
            <a:xfrm>
              <a:off x="609600" y="2590800"/>
              <a:ext cx="1388765" cy="22860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Straight Connector 4"/>
          <p:cNvCxnSpPr/>
          <p:nvPr/>
        </p:nvCxnSpPr>
        <p:spPr>
          <a:xfrm>
            <a:off x="3124200" y="1417638"/>
            <a:ext cx="2667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736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5437"/>
            <a:ext cx="9714949" cy="1143000"/>
          </a:xfrm>
        </p:spPr>
        <p:txBody>
          <a:bodyPr>
            <a:normAutofit/>
          </a:bodyPr>
          <a:lstStyle/>
          <a:p>
            <a:r>
              <a:rPr lang="en-US" sz="3600" dirty="0" smtClean="0">
                <a:solidFill>
                  <a:schemeClr val="tx1">
                    <a:lumMod val="75000"/>
                    <a:lumOff val="25000"/>
                  </a:schemeClr>
                </a:solidFill>
              </a:rPr>
              <a:t>SHARING THE KNIGHTS’ STORIES</a:t>
            </a:r>
            <a:endParaRPr lang="en-US" sz="3600" dirty="0">
              <a:solidFill>
                <a:schemeClr val="tx1">
                  <a:lumMod val="75000"/>
                  <a:lumOff val="25000"/>
                </a:schemeClr>
              </a:solidFill>
            </a:endParaRPr>
          </a:p>
        </p:txBody>
      </p:sp>
      <p:pic>
        <p:nvPicPr>
          <p:cNvPr id="4110" name="Picture 14" descr="http://www.dubaichronicle.com/wp-content/uploads/2010/03/majid-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837" y="5721529"/>
            <a:ext cx="858499" cy="590502"/>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http://www.geetachhabra.com/images/photo_news/11feb2011/fridaymag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308" y="5431364"/>
            <a:ext cx="1901825" cy="45914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07798" y="5235204"/>
            <a:ext cx="1924109" cy="861774"/>
          </a:xfrm>
          <a:prstGeom prst="rect">
            <a:avLst/>
          </a:prstGeom>
          <a:noFill/>
        </p:spPr>
        <p:txBody>
          <a:bodyPr wrap="square" rtlCol="0">
            <a:spAutoFit/>
          </a:bodyPr>
          <a:lstStyle/>
          <a:p>
            <a:pPr marL="285750" indent="-285750">
              <a:buFont typeface="Arial" panose="020B0604020202020204" pitchFamily="34" charset="0"/>
              <a:buChar char="•"/>
            </a:pPr>
            <a:r>
              <a:rPr lang="en-US" sz="1000" dirty="0" smtClean="0"/>
              <a:t>TARGET THROUGH LIFESTYLE AND FAMILY CONTENT</a:t>
            </a:r>
          </a:p>
          <a:p>
            <a:pPr marL="285750" indent="-285750">
              <a:buFont typeface="Arial" panose="020B0604020202020204" pitchFamily="34" charset="0"/>
              <a:buChar char="•"/>
            </a:pPr>
            <a:r>
              <a:rPr lang="en-US" sz="1000" dirty="0" smtClean="0"/>
              <a:t>INTEGRATE WITHIN EDITORIAL CONTENT </a:t>
            </a:r>
            <a:endParaRPr lang="en-US" sz="1000" dirty="0"/>
          </a:p>
        </p:txBody>
      </p:sp>
      <p:sp>
        <p:nvSpPr>
          <p:cNvPr id="49" name="TextBox 48"/>
          <p:cNvSpPr txBox="1"/>
          <p:nvPr/>
        </p:nvSpPr>
        <p:spPr>
          <a:xfrm>
            <a:off x="2483473" y="5272049"/>
            <a:ext cx="2096428" cy="707886"/>
          </a:xfrm>
          <a:prstGeom prst="rect">
            <a:avLst/>
          </a:prstGeom>
          <a:noFill/>
        </p:spPr>
        <p:txBody>
          <a:bodyPr wrap="square" rtlCol="0">
            <a:spAutoFit/>
          </a:bodyPr>
          <a:lstStyle/>
          <a:p>
            <a:pPr marL="285750" indent="-285750">
              <a:buFont typeface="Arial" panose="020B0604020202020204" pitchFamily="34" charset="0"/>
              <a:buChar char="•"/>
            </a:pPr>
            <a:r>
              <a:rPr lang="en-US" sz="1000" dirty="0" smtClean="0"/>
              <a:t>TARGET BY AGE</a:t>
            </a:r>
          </a:p>
          <a:p>
            <a:pPr marL="285750" indent="-285750">
              <a:buFont typeface="Arial" panose="020B0604020202020204" pitchFamily="34" charset="0"/>
              <a:buChar char="•"/>
            </a:pPr>
            <a:r>
              <a:rPr lang="en-US" sz="1000" dirty="0" smtClean="0"/>
              <a:t>TARGET BY GENDER</a:t>
            </a:r>
          </a:p>
          <a:p>
            <a:pPr marL="285750" indent="-285750">
              <a:buFont typeface="Arial" panose="020B0604020202020204" pitchFamily="34" charset="0"/>
              <a:buChar char="•"/>
            </a:pPr>
            <a:r>
              <a:rPr lang="en-US" sz="1000" dirty="0" smtClean="0"/>
              <a:t>TARGET BY ETHNICITY</a:t>
            </a:r>
          </a:p>
          <a:p>
            <a:pPr marL="285750" indent="-285750">
              <a:buFont typeface="Arial" panose="020B0604020202020204" pitchFamily="34" charset="0"/>
              <a:buChar char="•"/>
            </a:pPr>
            <a:r>
              <a:rPr lang="en-US" sz="1000" dirty="0" smtClean="0"/>
              <a:t>LOOK ALIKE MODELING</a:t>
            </a:r>
          </a:p>
        </p:txBody>
      </p:sp>
      <p:sp>
        <p:nvSpPr>
          <p:cNvPr id="50" name="TextBox 49"/>
          <p:cNvSpPr txBox="1"/>
          <p:nvPr/>
        </p:nvSpPr>
        <p:spPr>
          <a:xfrm>
            <a:off x="4545620" y="5251968"/>
            <a:ext cx="2096428" cy="861774"/>
          </a:xfrm>
          <a:prstGeom prst="rect">
            <a:avLst/>
          </a:prstGeom>
          <a:noFill/>
        </p:spPr>
        <p:txBody>
          <a:bodyPr wrap="square" rtlCol="0">
            <a:spAutoFit/>
          </a:bodyPr>
          <a:lstStyle/>
          <a:p>
            <a:pPr marL="285750" indent="-285750">
              <a:buFont typeface="Arial" panose="020B0604020202020204" pitchFamily="34" charset="0"/>
              <a:buChar char="•"/>
            </a:pPr>
            <a:r>
              <a:rPr lang="en-US" sz="1000" dirty="0" smtClean="0"/>
              <a:t>BEHAVIORAL TARGETING</a:t>
            </a:r>
          </a:p>
          <a:p>
            <a:pPr marL="285750" indent="-285750">
              <a:buFont typeface="Arial" panose="020B0604020202020204" pitchFamily="34" charset="0"/>
              <a:buChar char="•"/>
            </a:pPr>
            <a:r>
              <a:rPr lang="en-US" sz="1000" dirty="0" smtClean="0"/>
              <a:t>CITY GEO-TARGETING </a:t>
            </a:r>
          </a:p>
          <a:p>
            <a:pPr marL="285750" indent="-285750">
              <a:buFont typeface="Arial" panose="020B0604020202020204" pitchFamily="34" charset="0"/>
              <a:buChar char="•"/>
            </a:pPr>
            <a:r>
              <a:rPr lang="en-US" sz="1000" dirty="0" smtClean="0"/>
              <a:t>DYNAMIC DISPLAY</a:t>
            </a:r>
          </a:p>
          <a:p>
            <a:pPr marL="285750" indent="-285750">
              <a:buFont typeface="Arial" panose="020B0604020202020204" pitchFamily="34" charset="0"/>
              <a:buChar char="•"/>
            </a:pPr>
            <a:r>
              <a:rPr lang="en-US" sz="1000" dirty="0" smtClean="0"/>
              <a:t>AUDIENCE TARGETING </a:t>
            </a:r>
          </a:p>
          <a:p>
            <a:endParaRPr lang="en-US" sz="1000" dirty="0"/>
          </a:p>
        </p:txBody>
      </p:sp>
      <p:sp>
        <p:nvSpPr>
          <p:cNvPr id="51" name="TextBox 50"/>
          <p:cNvSpPr txBox="1"/>
          <p:nvPr/>
        </p:nvSpPr>
        <p:spPr>
          <a:xfrm>
            <a:off x="6732752" y="5272049"/>
            <a:ext cx="2096428" cy="861774"/>
          </a:xfrm>
          <a:prstGeom prst="rect">
            <a:avLst/>
          </a:prstGeom>
          <a:noFill/>
        </p:spPr>
        <p:txBody>
          <a:bodyPr wrap="square" rtlCol="0">
            <a:spAutoFit/>
          </a:bodyPr>
          <a:lstStyle/>
          <a:p>
            <a:pPr marL="285750" indent="-285750">
              <a:buFont typeface="Arial" panose="020B0604020202020204" pitchFamily="34" charset="0"/>
              <a:buChar char="•"/>
            </a:pPr>
            <a:r>
              <a:rPr lang="en-US" sz="1000" dirty="0" smtClean="0"/>
              <a:t>TARGETING WITHIN SCHOOLS</a:t>
            </a:r>
          </a:p>
          <a:p>
            <a:pPr marL="285750" indent="-285750">
              <a:buFont typeface="Arial" panose="020B0604020202020204" pitchFamily="34" charset="0"/>
              <a:buChar char="•"/>
            </a:pPr>
            <a:r>
              <a:rPr lang="en-US" sz="1000" dirty="0" smtClean="0"/>
              <a:t>ELEVATOR SCREENS </a:t>
            </a:r>
          </a:p>
          <a:p>
            <a:pPr marL="285750" indent="-285750">
              <a:buFont typeface="Arial" panose="020B0604020202020204" pitchFamily="34" charset="0"/>
              <a:buChar char="•"/>
            </a:pPr>
            <a:r>
              <a:rPr lang="en-US" sz="1000" dirty="0" smtClean="0"/>
              <a:t>TARGET SCHOOL BUSES </a:t>
            </a:r>
          </a:p>
          <a:p>
            <a:endParaRPr lang="en-US" sz="1000" dirty="0"/>
          </a:p>
        </p:txBody>
      </p:sp>
      <p:pic>
        <p:nvPicPr>
          <p:cNvPr id="4124" name="Picture 28" descr="https://fbcdn-sphotos-b-a.akamaihd.net/hphotos-ak-xap1/t31.0-8/1271084_10152203108461729_809245696_o.png?dl=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0973" y="5999243"/>
            <a:ext cx="484297" cy="484297"/>
          </a:xfrm>
          <a:prstGeom prst="rect">
            <a:avLst/>
          </a:prstGeom>
          <a:noFill/>
          <a:extLst>
            <a:ext uri="{909E8E84-426E-40DD-AFC4-6F175D3DCCD1}">
              <a14:hiddenFill xmlns:a14="http://schemas.microsoft.com/office/drawing/2010/main">
                <a:solidFill>
                  <a:srgbClr val="FFFFFF"/>
                </a:solidFill>
              </a14:hiddenFill>
            </a:ext>
          </a:extLst>
        </p:spPr>
      </p:pic>
      <p:pic>
        <p:nvPicPr>
          <p:cNvPr id="4128" name="Picture 32" descr="http://blog.digishopgirl.com/wp-content/uploads/2014/09/Google-Display-Network.png"/>
          <p:cNvPicPr>
            <a:picLocks noChangeAspect="1" noChangeArrowheads="1"/>
          </p:cNvPicPr>
          <p:nvPr/>
        </p:nvPicPr>
        <p:blipFill rotWithShape="1">
          <a:blip r:embed="rId6">
            <a:extLst>
              <a:ext uri="{28A0092B-C50C-407E-A947-70E740481C1C}">
                <a14:useLocalDpi xmlns:a14="http://schemas.microsoft.com/office/drawing/2010/main" val="0"/>
              </a:ext>
            </a:extLst>
          </a:blip>
          <a:srcRect l="19848" t="33152" r="18362" b="24156"/>
          <a:stretch/>
        </p:blipFill>
        <p:spPr bwMode="auto">
          <a:xfrm>
            <a:off x="4765949" y="5251968"/>
            <a:ext cx="1676401" cy="304800"/>
          </a:xfrm>
          <a:prstGeom prst="rect">
            <a:avLst/>
          </a:prstGeom>
          <a:noFill/>
          <a:extLst>
            <a:ext uri="{909E8E84-426E-40DD-AFC4-6F175D3DCCD1}">
              <a14:hiddenFill xmlns:a14="http://schemas.microsoft.com/office/drawing/2010/main">
                <a:solidFill>
                  <a:srgbClr val="FFFFFF"/>
                </a:solidFill>
              </a14:hiddenFill>
            </a:ext>
          </a:extLst>
        </p:spPr>
      </p:pic>
      <p:pic>
        <p:nvPicPr>
          <p:cNvPr id="4130" name="Picture 34" descr="http://www.noqoush.com/noqoush/english/Images/adFalcon-logo-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6020" y="5924344"/>
            <a:ext cx="979356" cy="646375"/>
          </a:xfrm>
          <a:prstGeom prst="rect">
            <a:avLst/>
          </a:prstGeom>
          <a:noFill/>
          <a:extLst>
            <a:ext uri="{909E8E84-426E-40DD-AFC4-6F175D3DCCD1}">
              <a14:hiddenFill xmlns:a14="http://schemas.microsoft.com/office/drawing/2010/main">
                <a:solidFill>
                  <a:srgbClr val="FFFFFF"/>
                </a:solidFill>
              </a14:hiddenFill>
            </a:ext>
          </a:extLst>
        </p:spPr>
      </p:pic>
      <p:pic>
        <p:nvPicPr>
          <p:cNvPr id="4132" name="Picture 36" descr="http://www.e-marshall.k12.ia.us/school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0981" y="5235204"/>
            <a:ext cx="926370" cy="932546"/>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75873" y="1063801"/>
            <a:ext cx="2982834" cy="2746199"/>
            <a:chOff x="675873" y="812372"/>
            <a:chExt cx="2982834" cy="2746199"/>
          </a:xfrm>
        </p:grpSpPr>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873" y="1167833"/>
              <a:ext cx="2982834" cy="2390738"/>
            </a:xfrm>
            <a:prstGeom prst="rect">
              <a:avLst/>
            </a:prstGeom>
          </p:spPr>
        </p:pic>
        <p:sp>
          <p:nvSpPr>
            <p:cNvPr id="19" name="Isosceles Triangle 18"/>
            <p:cNvSpPr/>
            <p:nvPr/>
          </p:nvSpPr>
          <p:spPr>
            <a:xfrm rot="5400000">
              <a:off x="797115" y="3076982"/>
              <a:ext cx="278190" cy="239820"/>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148183" y="3130008"/>
              <a:ext cx="2312301" cy="133768"/>
            </a:xfrm>
            <a:prstGeom prst="rect">
              <a:avLst/>
            </a:prstGeom>
            <a:solidFill>
              <a:schemeClr val="bg1">
                <a:alpha val="60000"/>
              </a:schemeClr>
            </a:solidFill>
            <a:ln w="31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146350" y="3130930"/>
              <a:ext cx="604500" cy="133768"/>
            </a:xfrm>
            <a:prstGeom prst="rect">
              <a:avLst/>
            </a:prstGeom>
            <a:solidFill>
              <a:schemeClr val="bg1">
                <a:lumMod val="65000"/>
                <a:alpha val="60000"/>
              </a:schemeClr>
            </a:solidFill>
            <a:ln w="31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727825" y="3130930"/>
              <a:ext cx="52627" cy="133768"/>
            </a:xfrm>
            <a:prstGeom prst="rect">
              <a:avLst/>
            </a:prstGeom>
            <a:solidFill>
              <a:schemeClr val="tx1">
                <a:lumMod val="75000"/>
              </a:schemeClr>
            </a:solidFill>
            <a:ln w="31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688486" y="812372"/>
              <a:ext cx="1642437" cy="369332"/>
            </a:xfrm>
            <a:prstGeom prst="rect">
              <a:avLst/>
            </a:prstGeom>
            <a:noFill/>
          </p:spPr>
          <p:txBody>
            <a:bodyPr wrap="none" rtlCol="0">
              <a:spAutoFit/>
            </a:bodyPr>
            <a:lstStyle/>
            <a:p>
              <a:r>
                <a:rPr lang="en-US" dirty="0" smtClean="0">
                  <a:solidFill>
                    <a:schemeClr val="tx1">
                      <a:lumMod val="75000"/>
                      <a:lumOff val="25000"/>
                    </a:schemeClr>
                  </a:solidFill>
                </a:rPr>
                <a:t>Video Banner </a:t>
              </a:r>
              <a:endParaRPr lang="en-US" dirty="0">
                <a:solidFill>
                  <a:schemeClr val="tx1">
                    <a:lumMod val="75000"/>
                    <a:lumOff val="25000"/>
                  </a:schemeClr>
                </a:solidFill>
              </a:endParaRPr>
            </a:p>
          </p:txBody>
        </p:sp>
      </p:grpSp>
      <p:sp>
        <p:nvSpPr>
          <p:cNvPr id="24" name="TextBox 23"/>
          <p:cNvSpPr txBox="1"/>
          <p:nvPr/>
        </p:nvSpPr>
        <p:spPr>
          <a:xfrm>
            <a:off x="4023487" y="2293196"/>
            <a:ext cx="4894549" cy="954107"/>
          </a:xfrm>
          <a:prstGeom prst="rect">
            <a:avLst/>
          </a:prstGeom>
          <a:noFill/>
        </p:spPr>
        <p:txBody>
          <a:bodyPr wrap="square" rtlCol="0">
            <a:spAutoFit/>
          </a:bodyPr>
          <a:lstStyle/>
          <a:p>
            <a:r>
              <a:rPr lang="en-US" sz="1400" i="1" dirty="0" smtClean="0"/>
              <a:t>Hi my name is Hamza, and my mum just survived cancer. She is my queen and I am her knight. She was cured because Pink Caravan helped her fight her disease. She used to be in a lot of pain and now she is smiling again.</a:t>
            </a:r>
            <a:endParaRPr lang="en-US" sz="1400" i="1" dirty="0"/>
          </a:p>
        </p:txBody>
      </p:sp>
      <p:sp>
        <p:nvSpPr>
          <p:cNvPr id="25" name="Rectangle 24"/>
          <p:cNvSpPr/>
          <p:nvPr/>
        </p:nvSpPr>
        <p:spPr>
          <a:xfrm>
            <a:off x="3907717" y="1930077"/>
            <a:ext cx="5010319" cy="1743160"/>
          </a:xfrm>
          <a:prstGeom prst="rect">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057867" y="1673663"/>
            <a:ext cx="1734855" cy="547554"/>
          </a:xfrm>
          <a:prstGeom prst="rect">
            <a:avLst/>
          </a:prstGeom>
          <a:solidFill>
            <a:schemeClr val="bg1">
              <a:lumMod val="9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VIDEO SCRIPT</a:t>
            </a:r>
            <a:endParaRPr lang="en-US" sz="1400" dirty="0">
              <a:solidFill>
                <a:schemeClr val="tx1"/>
              </a:solidFill>
            </a:endParaRPr>
          </a:p>
        </p:txBody>
      </p:sp>
      <p:grpSp>
        <p:nvGrpSpPr>
          <p:cNvPr id="6" name="Group 5"/>
          <p:cNvGrpSpPr/>
          <p:nvPr/>
        </p:nvGrpSpPr>
        <p:grpSpPr>
          <a:xfrm>
            <a:off x="838200" y="3617091"/>
            <a:ext cx="1196932" cy="1196932"/>
            <a:chOff x="805545" y="1401577"/>
            <a:chExt cx="1879598" cy="1879598"/>
          </a:xfrm>
          <a:solidFill>
            <a:srgbClr val="EB5EA1"/>
          </a:solidFill>
        </p:grpSpPr>
        <p:sp>
          <p:nvSpPr>
            <p:cNvPr id="29" name="Oval 28"/>
            <p:cNvSpPr/>
            <p:nvPr/>
          </p:nvSpPr>
          <p:spPr>
            <a:xfrm>
              <a:off x="805545" y="1401577"/>
              <a:ext cx="1879598" cy="1879598"/>
            </a:xfrm>
            <a:prstGeom prst="ellipse">
              <a:avLst/>
            </a:prstGeom>
            <a:grpFill/>
            <a:ln>
              <a:noFill/>
            </a:ln>
            <a:effectLst>
              <a:outerShdw blurRad="152400" dist="139700" dir="5400000" sx="90000" sy="-19000" rotWithShape="0">
                <a:prstClr val="black">
                  <a:alpha val="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4" descr="I:\Icons2.0\Icons_SMG\Newspaper2_IconSMG.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7325" y="1750424"/>
              <a:ext cx="1136037" cy="1181902"/>
            </a:xfrm>
            <a:prstGeom prst="rect">
              <a:avLst/>
            </a:prstGeom>
            <a:grpFill/>
            <a:extLst/>
          </p:spPr>
        </p:pic>
      </p:grpSp>
      <p:grpSp>
        <p:nvGrpSpPr>
          <p:cNvPr id="3" name="Group 2"/>
          <p:cNvGrpSpPr/>
          <p:nvPr/>
        </p:nvGrpSpPr>
        <p:grpSpPr>
          <a:xfrm>
            <a:off x="2764692" y="3582330"/>
            <a:ext cx="1266454" cy="1266454"/>
            <a:chOff x="3643088" y="1401577"/>
            <a:chExt cx="1879598" cy="1879598"/>
          </a:xfrm>
          <a:solidFill>
            <a:srgbClr val="EB5EA1"/>
          </a:solidFill>
        </p:grpSpPr>
        <p:sp>
          <p:nvSpPr>
            <p:cNvPr id="31" name="Oval 30"/>
            <p:cNvSpPr/>
            <p:nvPr/>
          </p:nvSpPr>
          <p:spPr>
            <a:xfrm>
              <a:off x="3643088" y="1401577"/>
              <a:ext cx="1879598" cy="1879598"/>
            </a:xfrm>
            <a:prstGeom prst="ellipse">
              <a:avLst/>
            </a:prstGeom>
            <a:grpFill/>
            <a:ln>
              <a:noFill/>
            </a:ln>
            <a:effectLst>
              <a:outerShdw blurRad="152400" dist="139700" dir="5400000" sx="90000" sy="-19000" rotWithShape="0">
                <a:prstClr val="black">
                  <a:alpha val="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 descr="I:\Icons2.0\Icons_SMG\Social2_IconSMG.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953284" y="1772500"/>
              <a:ext cx="1259205" cy="1137750"/>
            </a:xfrm>
            <a:prstGeom prst="rect">
              <a:avLst/>
            </a:prstGeom>
            <a:grpFill/>
            <a:extLst/>
          </p:spPr>
        </p:pic>
      </p:grpSp>
      <p:grpSp>
        <p:nvGrpSpPr>
          <p:cNvPr id="4" name="Group 3"/>
          <p:cNvGrpSpPr/>
          <p:nvPr/>
        </p:nvGrpSpPr>
        <p:grpSpPr>
          <a:xfrm>
            <a:off x="7176091" y="3582330"/>
            <a:ext cx="1266454" cy="1266454"/>
            <a:chOff x="3643088" y="1401577"/>
            <a:chExt cx="1879598" cy="1879598"/>
          </a:xfrm>
          <a:solidFill>
            <a:srgbClr val="EB5EA1"/>
          </a:solidFill>
        </p:grpSpPr>
        <p:sp>
          <p:nvSpPr>
            <p:cNvPr id="33" name="Oval 32"/>
            <p:cNvSpPr/>
            <p:nvPr/>
          </p:nvSpPr>
          <p:spPr>
            <a:xfrm>
              <a:off x="3643088" y="1401577"/>
              <a:ext cx="1879598" cy="1879598"/>
            </a:xfrm>
            <a:prstGeom prst="ellipse">
              <a:avLst/>
            </a:prstGeom>
            <a:grpFill/>
            <a:ln>
              <a:noFill/>
            </a:ln>
            <a:effectLst>
              <a:outerShdw blurRad="152400" dist="139700" dir="5400000" sx="90000" sy="-19000" rotWithShape="0">
                <a:prstClr val="black">
                  <a:alpha val="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 descr="I:\Icons2.0\Icons_SMG\DigitalBillboard_IconSMG.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999481" y="1868037"/>
              <a:ext cx="1166811" cy="1093364"/>
            </a:xfrm>
            <a:prstGeom prst="rect">
              <a:avLst/>
            </a:prstGeom>
            <a:grpFill/>
            <a:extLst/>
          </p:spPr>
        </p:pic>
      </p:grpSp>
      <p:grpSp>
        <p:nvGrpSpPr>
          <p:cNvPr id="5" name="Group 4"/>
          <p:cNvGrpSpPr/>
          <p:nvPr/>
        </p:nvGrpSpPr>
        <p:grpSpPr>
          <a:xfrm>
            <a:off x="4907730" y="3582330"/>
            <a:ext cx="1266454" cy="1266454"/>
            <a:chOff x="3643088" y="1401577"/>
            <a:chExt cx="1879598" cy="1879598"/>
          </a:xfrm>
          <a:solidFill>
            <a:srgbClr val="EB5EA1"/>
          </a:solidFill>
        </p:grpSpPr>
        <p:sp>
          <p:nvSpPr>
            <p:cNvPr id="35" name="Oval 34"/>
            <p:cNvSpPr/>
            <p:nvPr/>
          </p:nvSpPr>
          <p:spPr>
            <a:xfrm>
              <a:off x="3643088" y="1401577"/>
              <a:ext cx="1879598" cy="1879598"/>
            </a:xfrm>
            <a:prstGeom prst="ellipse">
              <a:avLst/>
            </a:prstGeom>
            <a:grpFill/>
            <a:ln>
              <a:noFill/>
            </a:ln>
            <a:effectLst>
              <a:outerShdw blurRad="152400" dist="139700" dir="5400000" sx="90000" sy="-19000" rotWithShape="0">
                <a:prstClr val="black">
                  <a:alpha val="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2" descr="I:\Icons2.0\Icons_SMG\OnlineRadio_IconSMG.png"/>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051476" y="1858940"/>
              <a:ext cx="1062821" cy="964872"/>
            </a:xfrm>
            <a:prstGeom prst="rect">
              <a:avLst/>
            </a:prstGeom>
            <a:grpFill/>
            <a:extLst/>
          </p:spPr>
        </p:pic>
      </p:grpSp>
      <p:sp>
        <p:nvSpPr>
          <p:cNvPr id="7" name="Rectangle 6"/>
          <p:cNvSpPr/>
          <p:nvPr/>
        </p:nvSpPr>
        <p:spPr>
          <a:xfrm>
            <a:off x="2909810" y="4812268"/>
            <a:ext cx="1031051" cy="369332"/>
          </a:xfrm>
          <a:prstGeom prst="rect">
            <a:avLst/>
          </a:prstGeom>
        </p:spPr>
        <p:txBody>
          <a:bodyPr wrap="none">
            <a:spAutoFit/>
          </a:bodyPr>
          <a:lstStyle/>
          <a:p>
            <a:pPr algn="ctr"/>
            <a:r>
              <a:rPr lang="en-US" dirty="0"/>
              <a:t>SOCIAL</a:t>
            </a:r>
          </a:p>
        </p:txBody>
      </p:sp>
      <p:sp>
        <p:nvSpPr>
          <p:cNvPr id="8" name="Rectangle 7"/>
          <p:cNvSpPr/>
          <p:nvPr/>
        </p:nvSpPr>
        <p:spPr>
          <a:xfrm>
            <a:off x="1077148" y="4812268"/>
            <a:ext cx="877163" cy="369332"/>
          </a:xfrm>
          <a:prstGeom prst="rect">
            <a:avLst/>
          </a:prstGeom>
        </p:spPr>
        <p:txBody>
          <a:bodyPr wrap="none">
            <a:spAutoFit/>
          </a:bodyPr>
          <a:lstStyle/>
          <a:p>
            <a:pPr algn="ctr"/>
            <a:r>
              <a:rPr lang="en-US" dirty="0"/>
              <a:t>PRINT</a:t>
            </a:r>
          </a:p>
        </p:txBody>
      </p:sp>
      <p:sp>
        <p:nvSpPr>
          <p:cNvPr id="9" name="Rectangle 8"/>
          <p:cNvSpPr/>
          <p:nvPr/>
        </p:nvSpPr>
        <p:spPr>
          <a:xfrm>
            <a:off x="4646201" y="4812268"/>
            <a:ext cx="1719253" cy="369332"/>
          </a:xfrm>
          <a:prstGeom prst="rect">
            <a:avLst/>
          </a:prstGeom>
        </p:spPr>
        <p:txBody>
          <a:bodyPr wrap="none">
            <a:spAutoFit/>
          </a:bodyPr>
          <a:lstStyle/>
          <a:p>
            <a:pPr algn="ctr"/>
            <a:r>
              <a:rPr lang="en-US" dirty="0" smtClean="0"/>
              <a:t>DISPLAY/EDM</a:t>
            </a:r>
            <a:endParaRPr lang="en-US" dirty="0"/>
          </a:p>
        </p:txBody>
      </p:sp>
      <p:sp>
        <p:nvSpPr>
          <p:cNvPr id="10" name="Rectangle 9"/>
          <p:cNvSpPr/>
          <p:nvPr/>
        </p:nvSpPr>
        <p:spPr>
          <a:xfrm>
            <a:off x="7412252" y="4812268"/>
            <a:ext cx="710451" cy="369332"/>
          </a:xfrm>
          <a:prstGeom prst="rect">
            <a:avLst/>
          </a:prstGeom>
        </p:spPr>
        <p:txBody>
          <a:bodyPr wrap="none">
            <a:spAutoFit/>
          </a:bodyPr>
          <a:lstStyle/>
          <a:p>
            <a:r>
              <a:rPr lang="en-US" dirty="0"/>
              <a:t>OOH</a:t>
            </a:r>
          </a:p>
        </p:txBody>
      </p:sp>
      <p:pic>
        <p:nvPicPr>
          <p:cNvPr id="1026" name="Picture 2" descr="http://fontmeme.com/images/Linkedin-Logo.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33333" b="29333"/>
          <a:stretch/>
        </p:blipFill>
        <p:spPr bwMode="auto">
          <a:xfrm>
            <a:off x="5558143" y="5572276"/>
            <a:ext cx="1285264" cy="4798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youtube.com/yt/brand/media/image/YouTube-logo-full_color.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09463" y="5051723"/>
            <a:ext cx="1759877" cy="10950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g.twimg.com/Twitter_logo_blue.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920340" y="6016780"/>
            <a:ext cx="450429" cy="366196"/>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p:cNvCxnSpPr/>
          <p:nvPr/>
        </p:nvCxnSpPr>
        <p:spPr>
          <a:xfrm>
            <a:off x="3192025" y="1031011"/>
            <a:ext cx="2667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98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122"/>
                                        </p:tgtEl>
                                      </p:cBhvr>
                                    </p:animEffect>
                                    <p:set>
                                      <p:cBhvr>
                                        <p:cTn id="7" dur="1" fill="hold">
                                          <p:stCondLst>
                                            <p:cond delay="499"/>
                                          </p:stCondLst>
                                        </p:cTn>
                                        <p:tgtEl>
                                          <p:spTgt spid="412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110"/>
                                        </p:tgtEl>
                                      </p:cBhvr>
                                    </p:animEffect>
                                    <p:set>
                                      <p:cBhvr>
                                        <p:cTn id="10" dur="1" fill="hold">
                                          <p:stCondLst>
                                            <p:cond delay="499"/>
                                          </p:stCondLst>
                                        </p:cTn>
                                        <p:tgtEl>
                                          <p:spTgt spid="411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28"/>
                                        </p:tgtEl>
                                      </p:cBhvr>
                                    </p:animEffect>
                                    <p:set>
                                      <p:cBhvr>
                                        <p:cTn id="13" dur="1" fill="hold">
                                          <p:stCondLst>
                                            <p:cond delay="499"/>
                                          </p:stCondLst>
                                        </p:cTn>
                                        <p:tgtEl>
                                          <p:spTgt spid="102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030"/>
                                        </p:tgtEl>
                                      </p:cBhvr>
                                    </p:animEffect>
                                    <p:set>
                                      <p:cBhvr>
                                        <p:cTn id="16" dur="1" fill="hold">
                                          <p:stCondLst>
                                            <p:cond delay="499"/>
                                          </p:stCondLst>
                                        </p:cTn>
                                        <p:tgtEl>
                                          <p:spTgt spid="103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124"/>
                                        </p:tgtEl>
                                      </p:cBhvr>
                                    </p:animEffect>
                                    <p:set>
                                      <p:cBhvr>
                                        <p:cTn id="19" dur="1" fill="hold">
                                          <p:stCondLst>
                                            <p:cond delay="499"/>
                                          </p:stCondLst>
                                        </p:cTn>
                                        <p:tgtEl>
                                          <p:spTgt spid="412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128"/>
                                        </p:tgtEl>
                                      </p:cBhvr>
                                    </p:animEffect>
                                    <p:set>
                                      <p:cBhvr>
                                        <p:cTn id="22" dur="1" fill="hold">
                                          <p:stCondLst>
                                            <p:cond delay="499"/>
                                          </p:stCondLst>
                                        </p:cTn>
                                        <p:tgtEl>
                                          <p:spTgt spid="412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130"/>
                                        </p:tgtEl>
                                      </p:cBhvr>
                                    </p:animEffect>
                                    <p:set>
                                      <p:cBhvr>
                                        <p:cTn id="25" dur="1" fill="hold">
                                          <p:stCondLst>
                                            <p:cond delay="499"/>
                                          </p:stCondLst>
                                        </p:cTn>
                                        <p:tgtEl>
                                          <p:spTgt spid="413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026"/>
                                        </p:tgtEl>
                                      </p:cBhvr>
                                    </p:animEffect>
                                    <p:set>
                                      <p:cBhvr>
                                        <p:cTn id="28" dur="1" fill="hold">
                                          <p:stCondLst>
                                            <p:cond delay="499"/>
                                          </p:stCondLst>
                                        </p:cTn>
                                        <p:tgtEl>
                                          <p:spTgt spid="102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132"/>
                                        </p:tgtEl>
                                      </p:cBhvr>
                                    </p:animEffect>
                                    <p:set>
                                      <p:cBhvr>
                                        <p:cTn id="31" dur="1" fill="hold">
                                          <p:stCondLst>
                                            <p:cond delay="499"/>
                                          </p:stCondLst>
                                        </p:cTn>
                                        <p:tgtEl>
                                          <p:spTgt spid="4132"/>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9" grpId="0"/>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57860" y="3769727"/>
            <a:ext cx="1814794" cy="786132"/>
          </a:xfrm>
          <a:prstGeom prst="rect">
            <a:avLst/>
          </a:prstGeom>
        </p:spPr>
      </p:pic>
      <p:pic>
        <p:nvPicPr>
          <p:cNvPr id="1040" name="Picture 16" descr="http://info-dubai.com/wp-content/uploads/2014/09/Fun-city-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263" y="3660065"/>
            <a:ext cx="1318301" cy="1318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2474" y="53976"/>
            <a:ext cx="8686800" cy="1143000"/>
          </a:xfrm>
        </p:spPr>
        <p:txBody>
          <a:bodyPr>
            <a:normAutofit/>
          </a:bodyPr>
          <a:lstStyle/>
          <a:p>
            <a:r>
              <a:rPr lang="en-US" sz="3200" dirty="0" smtClean="0">
                <a:solidFill>
                  <a:schemeClr val="tx1">
                    <a:lumMod val="75000"/>
                    <a:lumOff val="25000"/>
                  </a:schemeClr>
                </a:solidFill>
              </a:rPr>
              <a:t>BUILDING </a:t>
            </a:r>
            <a:r>
              <a:rPr lang="en-US" sz="3200" dirty="0" smtClean="0">
                <a:solidFill>
                  <a:srgbClr val="EB5EA1"/>
                </a:solidFill>
              </a:rPr>
              <a:t>STRATEGIC COLLABORATIONS </a:t>
            </a:r>
            <a:r>
              <a:rPr lang="en-US" sz="3200" dirty="0" smtClean="0">
                <a:solidFill>
                  <a:schemeClr val="tx1">
                    <a:lumMod val="75000"/>
                    <a:lumOff val="25000"/>
                  </a:schemeClr>
                </a:solidFill>
              </a:rPr>
              <a:t>GOING BEYOND PAID MEDIA</a:t>
            </a:r>
            <a:endParaRPr lang="en-US" sz="3200" dirty="0">
              <a:solidFill>
                <a:schemeClr val="tx1">
                  <a:lumMod val="75000"/>
                  <a:lumOff val="25000"/>
                </a:schemeClr>
              </a:solidFill>
            </a:endParaRPr>
          </a:p>
        </p:txBody>
      </p:sp>
      <p:pic>
        <p:nvPicPr>
          <p:cNvPr id="1038" name="Picture 14" descr="http://www.grup7.com.tr/wp-content/uploads/2013/05/KidZania-logo-origin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295786"/>
            <a:ext cx="2256513" cy="63182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ar.wamda.com/application/rapyd/assets/mfm_012/upload/2pure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8846" y="3203710"/>
            <a:ext cx="19050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907955" y="5055620"/>
            <a:ext cx="2514601" cy="473108"/>
          </a:xfrm>
          <a:prstGeom prst="rect">
            <a:avLst/>
          </a:prstGeom>
        </p:spPr>
      </p:pic>
      <p:pic>
        <p:nvPicPr>
          <p:cNvPr id="1044" name="Picture 20" descr="http://www.itp.com/new_site/pictures/furniture/logo_itppubgroup.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1162" y="4602601"/>
            <a:ext cx="2200275" cy="40957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e-learning blue 3d realistic square isolated button Royalty Free Stock Vector Art Illustr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4954" y="5530645"/>
            <a:ext cx="980605" cy="503205"/>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182474" y="1749344"/>
            <a:ext cx="41148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EB5EA1"/>
                </a:solidFill>
              </a:rPr>
              <a:t>TO DEVELOP EDUCATIONAL CONTENT </a:t>
            </a:r>
          </a:p>
          <a:p>
            <a:pPr algn="ctr"/>
            <a:r>
              <a:rPr lang="en-US" dirty="0" smtClean="0">
                <a:solidFill>
                  <a:schemeClr val="tx1">
                    <a:lumMod val="75000"/>
                    <a:lumOff val="25000"/>
                  </a:schemeClr>
                </a:solidFill>
              </a:rPr>
              <a:t>(Breast Cancer cause information, Knight program details)</a:t>
            </a:r>
            <a:endParaRPr lang="en-US" dirty="0">
              <a:solidFill>
                <a:schemeClr val="tx1">
                  <a:lumMod val="75000"/>
                  <a:lumOff val="25000"/>
                </a:schemeClr>
              </a:solidFill>
            </a:endParaRPr>
          </a:p>
        </p:txBody>
      </p:sp>
      <p:sp>
        <p:nvSpPr>
          <p:cNvPr id="29" name="Rounded Rectangle 28"/>
          <p:cNvSpPr/>
          <p:nvPr/>
        </p:nvSpPr>
        <p:spPr>
          <a:xfrm>
            <a:off x="4876528" y="1789181"/>
            <a:ext cx="3992746"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EB5EA1"/>
                </a:solidFill>
              </a:rPr>
              <a:t>TO ESTABLISH AN ACTIVITY CALENDAR </a:t>
            </a:r>
          </a:p>
          <a:p>
            <a:pPr algn="ctr"/>
            <a:r>
              <a:rPr lang="en-US" dirty="0" smtClean="0">
                <a:solidFill>
                  <a:schemeClr val="tx1">
                    <a:lumMod val="75000"/>
                    <a:lumOff val="25000"/>
                  </a:schemeClr>
                </a:solidFill>
              </a:rPr>
              <a:t>(schools, stables, kids play areas)</a:t>
            </a:r>
            <a:endParaRPr lang="en-US" dirty="0">
              <a:solidFill>
                <a:schemeClr val="tx1">
                  <a:lumMod val="75000"/>
                  <a:lumOff val="25000"/>
                </a:schemeClr>
              </a:solidFill>
            </a:endParaRPr>
          </a:p>
        </p:txBody>
      </p:sp>
      <p:cxnSp>
        <p:nvCxnSpPr>
          <p:cNvPr id="7" name="Straight Connector 6"/>
          <p:cNvCxnSpPr/>
          <p:nvPr/>
        </p:nvCxnSpPr>
        <p:spPr>
          <a:xfrm>
            <a:off x="4525874" y="2116861"/>
            <a:ext cx="0" cy="453356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http://www.ifahr.net/images/images1/315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25321" y="4310070"/>
            <a:ext cx="2357442" cy="12366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0"/>
          <a:stretch>
            <a:fillRect/>
          </a:stretch>
        </p:blipFill>
        <p:spPr>
          <a:xfrm>
            <a:off x="5740312" y="5526584"/>
            <a:ext cx="2102246" cy="1009976"/>
          </a:xfrm>
          <a:prstGeom prst="rect">
            <a:avLst/>
          </a:prstGeom>
        </p:spPr>
      </p:pic>
      <p:cxnSp>
        <p:nvCxnSpPr>
          <p:cNvPr id="32" name="Straight Connector 31"/>
          <p:cNvCxnSpPr/>
          <p:nvPr/>
        </p:nvCxnSpPr>
        <p:spPr>
          <a:xfrm>
            <a:off x="3192374" y="1196976"/>
            <a:ext cx="2667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74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512" y="5029200"/>
            <a:ext cx="5895860" cy="1447800"/>
          </a:xfrm>
          <a:solidFill>
            <a:srgbClr val="FFFFFF">
              <a:alpha val="80000"/>
            </a:srgbClr>
          </a:solidFill>
        </p:spPr>
        <p:txBody>
          <a:bodyPr>
            <a:noAutofit/>
          </a:bodyPr>
          <a:lstStyle/>
          <a:p>
            <a:r>
              <a:rPr lang="en-US" sz="3200" dirty="0" smtClean="0">
                <a:solidFill>
                  <a:schemeClr val="tx1">
                    <a:lumMod val="75000"/>
                    <a:lumOff val="25000"/>
                  </a:schemeClr>
                </a:solidFill>
              </a:rPr>
              <a:t>THE </a:t>
            </a:r>
            <a:r>
              <a:rPr lang="en-US" sz="3200" dirty="0" smtClean="0">
                <a:solidFill>
                  <a:srgbClr val="EB5EA1"/>
                </a:solidFill>
              </a:rPr>
              <a:t>KNIGHTS</a:t>
            </a:r>
            <a:r>
              <a:rPr lang="en-US" sz="3200" dirty="0" smtClean="0">
                <a:solidFill>
                  <a:schemeClr val="tx1">
                    <a:lumMod val="75000"/>
                    <a:lumOff val="25000"/>
                  </a:schemeClr>
                </a:solidFill>
              </a:rPr>
              <a:t> BECOMING ONE WITH THE </a:t>
            </a:r>
            <a:r>
              <a:rPr lang="en-US" sz="3200" dirty="0" smtClean="0">
                <a:solidFill>
                  <a:srgbClr val="EB5EA1"/>
                </a:solidFill>
              </a:rPr>
              <a:t>RIDERS</a:t>
            </a:r>
            <a:r>
              <a:rPr lang="en-US" sz="3200" dirty="0" smtClean="0">
                <a:solidFill>
                  <a:schemeClr val="tx1">
                    <a:lumMod val="75000"/>
                    <a:lumOff val="25000"/>
                  </a:schemeClr>
                </a:solidFill>
              </a:rPr>
              <a:t> THROUGH INFLUENCERS THAT MATTER </a:t>
            </a:r>
            <a:endParaRPr lang="en-US" sz="3200" dirty="0">
              <a:solidFill>
                <a:schemeClr val="tx1">
                  <a:lumMod val="75000"/>
                  <a:lumOff val="25000"/>
                </a:schemeClr>
              </a:solidFill>
            </a:endParaRPr>
          </a:p>
        </p:txBody>
      </p:sp>
      <p:graphicFrame>
        <p:nvGraphicFramePr>
          <p:cNvPr id="7" name="Diagram 6"/>
          <p:cNvGraphicFramePr/>
          <p:nvPr>
            <p:extLst>
              <p:ext uri="{D42A27DB-BD31-4B8C-83A1-F6EECF244321}">
                <p14:modId xmlns:p14="http://schemas.microsoft.com/office/powerpoint/2010/main" val="3903436926"/>
              </p:ext>
            </p:extLst>
          </p:nvPr>
        </p:nvGraphicFramePr>
        <p:xfrm>
          <a:off x="2266814" y="592725"/>
          <a:ext cx="7848599" cy="360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http://www.theinquirer.net/IMG/261/280261/snapchat-logo-app-sto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1601" y="2835134"/>
            <a:ext cx="674428" cy="6744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s://encrypted-tbn0.gstatic.com/images?q=tbn:ANd9GcS7_etaVtno3oap3oQIZJLG-1n--sjriZ3bWPryEEFwkKlUB1x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4387" y="3417205"/>
            <a:ext cx="674428" cy="6744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8" descr="https://fbcdn-sphotos-b-a.akamaihd.net/hphotos-ak-xap1/t31.0-8/1271084_10152203108461729_809245696_o.png?dl=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76287" y="2867791"/>
            <a:ext cx="674428" cy="6744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letiarts.com/letiarts2014/wp-content/uploads/2014/04/icon_mobi_app.png"/>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4600853" y="21771"/>
            <a:ext cx="1133445" cy="11334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letiarts.com/letiarts2014/wp-content/uploads/2014/04/icon_mobi_app.png"/>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3254069" y="698408"/>
            <a:ext cx="1133445" cy="11334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8" descr="https://fbcdn-sphotos-b-a.akamaihd.net/hphotos-ak-xap1/t31.0-8/1271084_10152203108461729_809245696_o.png?dl=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13184" y="943168"/>
            <a:ext cx="674428" cy="6744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11"/>
          <a:srcRect l="55416" r="9584"/>
          <a:stretch/>
        </p:blipFill>
        <p:spPr>
          <a:xfrm>
            <a:off x="-398089" y="0"/>
            <a:ext cx="3657601" cy="6858000"/>
          </a:xfrm>
          <a:prstGeom prst="rect">
            <a:avLst/>
          </a:prstGeom>
        </p:spPr>
      </p:pic>
      <p:cxnSp>
        <p:nvCxnSpPr>
          <p:cNvPr id="17" name="Straight Connector 16"/>
          <p:cNvCxnSpPr/>
          <p:nvPr/>
        </p:nvCxnSpPr>
        <p:spPr>
          <a:xfrm>
            <a:off x="4787612" y="4572000"/>
            <a:ext cx="2667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417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Insan"/>
        <a:ea typeface=""/>
        <a:cs typeface=""/>
      </a:majorFont>
      <a:minorFont>
        <a:latin typeface="Ins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568</Words>
  <Application>Microsoft Office PowerPoint</Application>
  <PresentationFormat>On-screen Show (4:3)</PresentationFormat>
  <Paragraphs>119</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KNIGHTS OF THE  PINK CARAVAN</vt:lpstr>
      <vt:lpstr>PowerPoint Presentation</vt:lpstr>
      <vt:lpstr>PowerPoint Presentation</vt:lpstr>
      <vt:lpstr>Consumer Insights </vt:lpstr>
      <vt:lpstr>PowerPoint Presentation</vt:lpstr>
      <vt:lpstr>LEVERAGING THE EXISTING ASSET TO BUILD THE KNIGHTHOOD DIGITAL HUB </vt:lpstr>
      <vt:lpstr>SHARING THE KNIGHTS’ STORIES</vt:lpstr>
      <vt:lpstr>BUILDING STRATEGIC COLLABORATIONS GOING BEYOND PAID MEDIA</vt:lpstr>
      <vt:lpstr>THE KNIGHTS BECOMING ONE WITH THE RIDERS THROUGH INFLUENCERS THAT MATTER </vt:lpstr>
      <vt:lpstr>PLANNING WITHIN THE YEAR  WITH A LONG-TERM VISION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DubaiLynx</dc:creator>
  <cp:lastModifiedBy>Louise Dickinson</cp:lastModifiedBy>
  <cp:revision>89</cp:revision>
  <dcterms:created xsi:type="dcterms:W3CDTF">2015-03-09T04:57:51Z</dcterms:created>
  <dcterms:modified xsi:type="dcterms:W3CDTF">2015-03-24T13:02:59Z</dcterms:modified>
</cp:coreProperties>
</file>